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75" r:id="rId4"/>
    <p:sldId id="258" r:id="rId5"/>
    <p:sldId id="261" r:id="rId6"/>
    <p:sldId id="259" r:id="rId7"/>
    <p:sldId id="260" r:id="rId8"/>
    <p:sldId id="263" r:id="rId9"/>
    <p:sldId id="264" r:id="rId10"/>
    <p:sldId id="271" r:id="rId11"/>
    <p:sldId id="270" r:id="rId12"/>
    <p:sldId id="276" r:id="rId13"/>
    <p:sldId id="273" r:id="rId14"/>
    <p:sldId id="277" r:id="rId15"/>
    <p:sldId id="278" r:id="rId16"/>
    <p:sldId id="265" r:id="rId17"/>
    <p:sldId id="266" r:id="rId18"/>
    <p:sldId id="267" r:id="rId19"/>
    <p:sldId id="269" r:id="rId20"/>
    <p:sldId id="272" r:id="rId21"/>
    <p:sldId id="27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03DA4-B116-5944-AF36-2BDC9B4B3796}" v="20" dt="2021-10-20T13:47:49.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16" autoAdjust="0"/>
    <p:restoredTop sz="94660"/>
  </p:normalViewPr>
  <p:slideViewPr>
    <p:cSldViewPr snapToGrid="0">
      <p:cViewPr>
        <p:scale>
          <a:sx n="192" d="100"/>
          <a:sy n="192" d="100"/>
        </p:scale>
        <p:origin x="106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8"/>
    </inkml:context>
    <inkml:brush xml:id="br0">
      <inkml:brushProperty name="width" value="0.05" units="cm"/>
      <inkml:brushProperty name="height" value="0.05" units="cm"/>
      <inkml:brushProperty name="color" value="#E71224"/>
    </inkml:brush>
  </inkml:definitions>
  <inkml:trace contextRef="#ctx0" brushRef="#br0">24 11 26287 0 0,'0'0'2025'0'0,"0"0"-1305"0"0,0 0-589 0 0,-16 11-639 0 0,15-11 433 0 0,-1 1 143 0 0,-3 8-1232 0 0,5-9 1189 0 0,0 0-1 0 0,0 1 0 0 0,0-1 0 0 0,0 0 0 0 0,0 1 1 0 0,0-1-1 0 0,0 0 0 0 0,0 1 0 0 0,0-1 0 0 0,0 0 1 0 0,1 0-1 0 0,-1 1 0 0 0,0-1 0 0 0,0 0 0 0 0,0 1 1 0 0,0-1-1 0 0,0 0 0 0 0,0 0 0 0 0,1 1 0 0 0,-1-1 0 0 0,0 0 1 0 0,0 0-1 0 0,0 1 0 0 0,1-1 0 0 0,-1 0 0 0 0,0 0 1 0 0,0 0-1 0 0,1 1 0 0 0,-1-1 0 0 0,0 0 0 0 0,1 0 1 0 0,-1 0-1 0 0,0 0 0 0 0,0 0 0 0 0,1 0 0 0 0,12 3 1324 0 0,-12-3-1212 0 0,-1 0-9 0 0,0 0-41 0 0,0 0-19 0 0,0 0-3 0 0,0 0-11 0 0,3-3-27 0 0,-2 2 43 0 0,-1 1 4 0 0,0 0 17 0 0,-4-20 58 0 0,4 19-256 0 0,0-13-2402 0 0,0 11 1253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9"/>
    </inkml:context>
    <inkml:brush xml:id="br0">
      <inkml:brushProperty name="width" value="0.05" units="cm"/>
      <inkml:brushProperty name="height" value="0.05" units="cm"/>
      <inkml:brushProperty name="color" value="#E71224"/>
    </inkml:brush>
  </inkml:definitions>
  <inkml:trace contextRef="#ctx0" brushRef="#br0">2 1 14280 0 0,'0'0'1102'0'0,"0"0"-238"0"0,0 0 1675 0 0,0 0 811 0 0,0 0 160 0 0,0 0-447 0 0,0 0-2020 0 0,0 0-895 0 0,0 0-241 0 0,0 0-170 0 0,0 0-66 0 0,-1 1-413 0 0,1-1 575 0 0,0 0-1 0 0,0 0 1 0 0,0 0-1 0 0,0 0 1 0 0,0 0-1 0 0,0 1 1 0 0,0-1 0 0 0,0 0-1 0 0,0 0 1 0 0,0 0-1 0 0,0 0 1 0 0,0 0-1 0 0,0 0 1 0 0,0 0 0 0 0,0 0-1 0 0,0 0 1 0 0,0 0-1 0 0,0 0 1 0 0,0 0-1 0 0,0 0 1 0 0,0 1 0 0 0,0-1-1 0 0,0 0 1 0 0,0 0-1 0 0,0 0 1 0 0,0 0-1 0 0,0 0 1 0 0,0 0 0 0 0,0 0-1 0 0,0 0 1 0 0,0 0-1 0 0,0 0 1 0 0,0 0-1 0 0,0 0 1 0 0,0 0 0 0 0,0 0-1 0 0,0 0 1 0 0,0 0-1 0 0,0 1 1 0 0,0-1-1 0 0,0 0 1 0 0,0 0-1 0 0,0 0 1 0 0,1 0 0 0 0,-1 0-1 0 0,0 0 1 0 0,0 0-1 0 0,0 0 1 0 0,0 0-1 0 0,0 0 1 0 0,0 0 0 0 0,0 0-1 0 0,0 0 1 0 0,0 0-1 0 0,0 0 1 0 0,0 0-1 0 0,0 0 1 0 0,0 0 0 0 0,1 0-1 0 0,6 0-7762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E8CE8-1268-0D4D-B630-985A7B14906A}" type="datetimeFigureOut">
              <a:rPr lang="en-US" smtClean="0"/>
              <a:t>10/27/21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14A87-4EBD-B746-8F10-7E5429E77DCF}" type="slidenum">
              <a:rPr lang="en-US" smtClean="0"/>
              <a:t>‹#›</a:t>
            </a:fld>
            <a:endParaRPr lang="en-US"/>
          </a:p>
        </p:txBody>
      </p:sp>
    </p:spTree>
    <p:extLst>
      <p:ext uri="{BB962C8B-B14F-4D97-AF65-F5344CB8AC3E}">
        <p14:creationId xmlns:p14="http://schemas.microsoft.com/office/powerpoint/2010/main" val="245851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35F846-A229-4D46-A682-D324386B10A3}"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057EE-F09D-F04F-8326-60F417A2636D}"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4A95EE-6652-D84B-962A-AA2AE73349E5}"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4D275-8E5B-B449-A3C8-1225487509B7}"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C7113-3492-804B-B9C0-5BB428EC7AE8}" type="datetime1">
              <a:rPr lang="en-US" smtClean="0"/>
              <a:t>10/27/21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114B0C-B645-D141-B59A-E6C2FDE7F112}" type="datetime1">
              <a:rPr lang="en-US" smtClean="0"/>
              <a:t>10/27/21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3B4A25-CA08-4248-B1AF-00A0307454AA}" type="datetime1">
              <a:rPr lang="en-US" smtClean="0"/>
              <a:t>10/27/21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CAE9A-AFAF-F945-8ACE-4A603B8A8590}" type="datetime1">
              <a:rPr lang="en-US" smtClean="0"/>
              <a:t>10/27/21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6D82A-943D-E74D-A155-346FE774F4C0}" type="datetime1">
              <a:rPr lang="en-US" smtClean="0"/>
              <a:t>10/27/21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D4BA50-9DD9-C149-9597-2FC567CF019D}" type="datetime1">
              <a:rPr lang="en-US" smtClean="0"/>
              <a:t>10/27/21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BFF4F-ECC5-3D4B-A652-EEC435275837}" type="datetime1">
              <a:rPr lang="en-US" smtClean="0"/>
              <a:t>10/27/21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AC0A2-5064-8D41-AA0B-AD1D0C6A6D88}" type="datetime1">
              <a:rPr lang="en-US" smtClean="0"/>
              <a:t>10/27/21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6.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developers.google.com/machine-learning/glossary#hidden_layer" TargetMode="External"/><Relationship Id="rId13" Type="http://schemas.openxmlformats.org/officeDocument/2006/relationships/hyperlink" Target="https://developers.google.com/machine-learning/glossary#activation_function" TargetMode="External"/><Relationship Id="rId3" Type="http://schemas.openxmlformats.org/officeDocument/2006/relationships/hyperlink" Target="https://developers.google.com/machine-learning/glossary#gradient" TargetMode="External"/><Relationship Id="rId7" Type="http://schemas.openxmlformats.org/officeDocument/2006/relationships/hyperlink" Target="https://developers.google.com/machine-learning/glossary#batch" TargetMode="External"/><Relationship Id="rId12" Type="http://schemas.openxmlformats.org/officeDocument/2006/relationships/hyperlink" Target="https://developers.google.com/machine-learning/glossary#output_layer" TargetMode="External"/><Relationship Id="rId2" Type="http://schemas.openxmlformats.org/officeDocument/2006/relationships/hyperlink" Target="https://developers.google.com/machine-learning/glossary#iteration" TargetMode="External"/><Relationship Id="rId1" Type="http://schemas.openxmlformats.org/officeDocument/2006/relationships/slideLayout" Target="../slideLayouts/slideLayout2.xml"/><Relationship Id="rId6" Type="http://schemas.openxmlformats.org/officeDocument/2006/relationships/hyperlink" Target="https://developers.google.com/machine-learning/glossary#sigmoid_function" TargetMode="External"/><Relationship Id="rId11" Type="http://schemas.openxmlformats.org/officeDocument/2006/relationships/hyperlink" Target="https://developers.google.com/machine-learning/glossary#input_layer" TargetMode="External"/><Relationship Id="rId5" Type="http://schemas.openxmlformats.org/officeDocument/2006/relationships/hyperlink" Target="https://developers.google.com/machine-learning/glossary#ReLU" TargetMode="External"/><Relationship Id="rId10" Type="http://schemas.openxmlformats.org/officeDocument/2006/relationships/hyperlink" Target="https://developers.google.com/machine-learning/glossary#neural_network" TargetMode="External"/><Relationship Id="rId4" Type="http://schemas.openxmlformats.org/officeDocument/2006/relationships/hyperlink" Target="https://developers.google.com/machine-learning/glossary#model_training" TargetMode="External"/><Relationship Id="rId9" Type="http://schemas.openxmlformats.org/officeDocument/2006/relationships/hyperlink" Target="https://developers.google.com/machine-learning/glossary#nod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monkeylearn.com/sentiment-analysis-online/" TargetMode="Externa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www.nytimes.com/interactive/2020/11/21/science/artificial-intelligence-fake-people-faces.html" TargetMode="External"/><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hyperlink" Target="https://www.forbes.com/sites/robtoews/2021/10/03/alphafold-is-the-most-important-achievement-in-ai-ev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alibri Light"/>
              </a:rPr>
              <a:t>Introduction to Convolutional Neural Networks with Tensorflow</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Week 10, Day 3</a:t>
            </a:r>
            <a:endParaRPr lang="en-US" dirty="0"/>
          </a:p>
        </p:txBody>
      </p:sp>
      <p:sp>
        <p:nvSpPr>
          <p:cNvPr id="4" name="Slide Number Placeholder 3">
            <a:extLst>
              <a:ext uri="{FF2B5EF4-FFF2-40B4-BE49-F238E27FC236}">
                <a16:creationId xmlns:a16="http://schemas.microsoft.com/office/drawing/2014/main" id="{8A380416-8C3D-264E-A507-6DBCD5224264}"/>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2E9CF9-4C09-CB46-B258-D723D6F53654}"/>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矩形 10">
            <a:extLst>
              <a:ext uri="{FF2B5EF4-FFF2-40B4-BE49-F238E27FC236}">
                <a16:creationId xmlns:a16="http://schemas.microsoft.com/office/drawing/2014/main" id="{1FFC1821-4AA4-704B-A35A-8DB0C11448D8}"/>
              </a:ext>
            </a:extLst>
          </p:cNvPr>
          <p:cNvSpPr/>
          <p:nvPr/>
        </p:nvSpPr>
        <p:spPr>
          <a:xfrm rot="5400000">
            <a:off x="2986667" y="304081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6" name="矩形 12">
            <a:extLst>
              <a:ext uri="{FF2B5EF4-FFF2-40B4-BE49-F238E27FC236}">
                <a16:creationId xmlns:a16="http://schemas.microsoft.com/office/drawing/2014/main" id="{2866A307-6D01-9B46-9C92-AC6FE634536D}"/>
              </a:ext>
            </a:extLst>
          </p:cNvPr>
          <p:cNvSpPr/>
          <p:nvPr/>
        </p:nvSpPr>
        <p:spPr>
          <a:xfrm rot="5400000">
            <a:off x="4070476" y="304081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7" name="向下箭號 11">
            <a:extLst>
              <a:ext uri="{FF2B5EF4-FFF2-40B4-BE49-F238E27FC236}">
                <a16:creationId xmlns:a16="http://schemas.microsoft.com/office/drawing/2014/main" id="{CFAE15F0-69CC-3045-8E2B-06AC2BD195EA}"/>
              </a:ext>
            </a:extLst>
          </p:cNvPr>
          <p:cNvSpPr/>
          <p:nvPr/>
        </p:nvSpPr>
        <p:spPr>
          <a:xfrm rot="16200000">
            <a:off x="3082279" y="307714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8" name="向下箭號 17">
            <a:extLst>
              <a:ext uri="{FF2B5EF4-FFF2-40B4-BE49-F238E27FC236}">
                <a16:creationId xmlns:a16="http://schemas.microsoft.com/office/drawing/2014/main" id="{FF9A0BDA-1438-EF42-A5EA-F111ACFD115F}"/>
              </a:ext>
            </a:extLst>
          </p:cNvPr>
          <p:cNvSpPr/>
          <p:nvPr/>
        </p:nvSpPr>
        <p:spPr>
          <a:xfrm rot="16200000">
            <a:off x="4109351" y="3052631"/>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左大括弧 22">
            <a:extLst>
              <a:ext uri="{FF2B5EF4-FFF2-40B4-BE49-F238E27FC236}">
                <a16:creationId xmlns:a16="http://schemas.microsoft.com/office/drawing/2014/main" id="{E5617A8D-64D7-B043-9159-39842B12748F}"/>
              </a:ext>
            </a:extLst>
          </p:cNvPr>
          <p:cNvSpPr/>
          <p:nvPr/>
        </p:nvSpPr>
        <p:spPr>
          <a:xfrm rot="16200000" flipH="1">
            <a:off x="5380104" y="80783"/>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0" name="矩形 25">
            <a:extLst>
              <a:ext uri="{FF2B5EF4-FFF2-40B4-BE49-F238E27FC236}">
                <a16:creationId xmlns:a16="http://schemas.microsoft.com/office/drawing/2014/main" id="{44BB5353-5EA9-6C4F-837D-870D725F4052}"/>
              </a:ext>
            </a:extLst>
          </p:cNvPr>
          <p:cNvSpPr/>
          <p:nvPr/>
        </p:nvSpPr>
        <p:spPr>
          <a:xfrm>
            <a:off x="3576785" y="2369242"/>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矩形 10">
            <a:extLst>
              <a:ext uri="{FF2B5EF4-FFF2-40B4-BE49-F238E27FC236}">
                <a16:creationId xmlns:a16="http://schemas.microsoft.com/office/drawing/2014/main" id="{F3528723-4393-084A-93EA-33DA232DAFF0}"/>
              </a:ext>
            </a:extLst>
          </p:cNvPr>
          <p:cNvSpPr/>
          <p:nvPr/>
        </p:nvSpPr>
        <p:spPr>
          <a:xfrm rot="5400000">
            <a:off x="5234091" y="30437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2" name="矩形 12">
            <a:extLst>
              <a:ext uri="{FF2B5EF4-FFF2-40B4-BE49-F238E27FC236}">
                <a16:creationId xmlns:a16="http://schemas.microsoft.com/office/drawing/2014/main" id="{83BE9738-76D3-3C43-9FDF-059E2053494B}"/>
              </a:ext>
            </a:extLst>
          </p:cNvPr>
          <p:cNvSpPr/>
          <p:nvPr/>
        </p:nvSpPr>
        <p:spPr>
          <a:xfrm rot="5400000">
            <a:off x="6317900" y="30437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3" name="向下箭號 17">
            <a:extLst>
              <a:ext uri="{FF2B5EF4-FFF2-40B4-BE49-F238E27FC236}">
                <a16:creationId xmlns:a16="http://schemas.microsoft.com/office/drawing/2014/main" id="{65544E05-8032-4345-868E-848B05999B6E}"/>
              </a:ext>
            </a:extLst>
          </p:cNvPr>
          <p:cNvSpPr/>
          <p:nvPr/>
        </p:nvSpPr>
        <p:spPr>
          <a:xfrm rot="16200000">
            <a:off x="6356775" y="30671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4" name="矩形 25">
            <a:extLst>
              <a:ext uri="{FF2B5EF4-FFF2-40B4-BE49-F238E27FC236}">
                <a16:creationId xmlns:a16="http://schemas.microsoft.com/office/drawing/2014/main" id="{93109446-DBE8-084D-9895-92F347AB31D6}"/>
              </a:ext>
            </a:extLst>
          </p:cNvPr>
          <p:cNvSpPr/>
          <p:nvPr/>
        </p:nvSpPr>
        <p:spPr>
          <a:xfrm>
            <a:off x="5824209" y="2383787"/>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5" name="向下箭號 17">
            <a:extLst>
              <a:ext uri="{FF2B5EF4-FFF2-40B4-BE49-F238E27FC236}">
                <a16:creationId xmlns:a16="http://schemas.microsoft.com/office/drawing/2014/main" id="{780D6DED-D575-7143-928C-C7FCB98EC7C6}"/>
              </a:ext>
            </a:extLst>
          </p:cNvPr>
          <p:cNvSpPr/>
          <p:nvPr/>
        </p:nvSpPr>
        <p:spPr>
          <a:xfrm rot="16200000">
            <a:off x="5307194" y="3075988"/>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文字方塊 24">
            <a:extLst>
              <a:ext uri="{FF2B5EF4-FFF2-40B4-BE49-F238E27FC236}">
                <a16:creationId xmlns:a16="http://schemas.microsoft.com/office/drawing/2014/main" id="{4734507B-A1BD-CE40-A46E-8EE6E1DCF20F}"/>
              </a:ext>
            </a:extLst>
          </p:cNvPr>
          <p:cNvSpPr txBox="1"/>
          <p:nvPr/>
        </p:nvSpPr>
        <p:spPr>
          <a:xfrm rot="5400000">
            <a:off x="4874334"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7" name="文字方塊 24">
            <a:extLst>
              <a:ext uri="{FF2B5EF4-FFF2-40B4-BE49-F238E27FC236}">
                <a16:creationId xmlns:a16="http://schemas.microsoft.com/office/drawing/2014/main" id="{DE8F5AC7-3E2E-A14C-87A4-56A7CB5DE610}"/>
              </a:ext>
            </a:extLst>
          </p:cNvPr>
          <p:cNvSpPr txBox="1"/>
          <p:nvPr/>
        </p:nvSpPr>
        <p:spPr>
          <a:xfrm rot="5400000">
            <a:off x="7149447"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8" name="文字方塊 15">
            <a:extLst>
              <a:ext uri="{FF2B5EF4-FFF2-40B4-BE49-F238E27FC236}">
                <a16:creationId xmlns:a16="http://schemas.microsoft.com/office/drawing/2014/main" id="{F9D47B23-F454-5A45-B25B-A1EC4235BA05}"/>
              </a:ext>
            </a:extLst>
          </p:cNvPr>
          <p:cNvSpPr txBox="1"/>
          <p:nvPr/>
        </p:nvSpPr>
        <p:spPr>
          <a:xfrm rot="5400000">
            <a:off x="7385799" y="3136527"/>
            <a:ext cx="18333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9" name="向下箭號 17">
            <a:extLst>
              <a:ext uri="{FF2B5EF4-FFF2-40B4-BE49-F238E27FC236}">
                <a16:creationId xmlns:a16="http://schemas.microsoft.com/office/drawing/2014/main" id="{DF995075-093B-1B49-B8A0-008465FEB854}"/>
              </a:ext>
            </a:extLst>
          </p:cNvPr>
          <p:cNvSpPr/>
          <p:nvPr/>
        </p:nvSpPr>
        <p:spPr>
          <a:xfrm rot="16200000">
            <a:off x="7517680" y="3097599"/>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grpSp>
        <p:nvGrpSpPr>
          <p:cNvPr id="20" name="群組 3">
            <a:extLst>
              <a:ext uri="{FF2B5EF4-FFF2-40B4-BE49-F238E27FC236}">
                <a16:creationId xmlns:a16="http://schemas.microsoft.com/office/drawing/2014/main" id="{609FE94C-6F83-F344-89FD-49336051C9DA}"/>
              </a:ext>
            </a:extLst>
          </p:cNvPr>
          <p:cNvGrpSpPr>
            <a:grpSpLocks/>
          </p:cNvGrpSpPr>
          <p:nvPr/>
        </p:nvGrpSpPr>
        <p:grpSpPr bwMode="auto">
          <a:xfrm rot="5400000">
            <a:off x="8300418" y="2435246"/>
            <a:ext cx="2906713" cy="1864226"/>
            <a:chOff x="-1626455" y="4707013"/>
            <a:chExt cx="2906568" cy="2493580"/>
          </a:xfrm>
        </p:grpSpPr>
        <p:pic>
          <p:nvPicPr>
            <p:cNvPr id="21" name="圖片 4">
              <a:extLst>
                <a:ext uri="{FF2B5EF4-FFF2-40B4-BE49-F238E27FC236}">
                  <a16:creationId xmlns:a16="http://schemas.microsoft.com/office/drawing/2014/main" id="{5D9C1A37-8F8F-9A43-B152-D934E17E45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570944" y="5291055"/>
              <a:ext cx="2493580" cy="132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字方塊 5">
              <a:extLst>
                <a:ext uri="{FF2B5EF4-FFF2-40B4-BE49-F238E27FC236}">
                  <a16:creationId xmlns:a16="http://schemas.microsoft.com/office/drawing/2014/main" id="{570C8E56-8886-DE47-BB91-0B3CF4023498}"/>
                </a:ext>
              </a:extLst>
            </p:cNvPr>
            <p:cNvSpPr txBox="1"/>
            <p:nvPr/>
          </p:nvSpPr>
          <p:spPr>
            <a:xfrm>
              <a:off x="-1626455" y="5343772"/>
              <a:ext cx="2906568" cy="782192"/>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1600" dirty="0">
                  <a:solidFill>
                    <a:srgbClr val="000000"/>
                  </a:solidFill>
                </a:rPr>
                <a:t>Fully Connected Feedforward network</a:t>
              </a:r>
              <a:endParaRPr lang="zh-TW" altLang="en-US" sz="1600" dirty="0">
                <a:solidFill>
                  <a:srgbClr val="000000"/>
                </a:solidFill>
              </a:endParaRPr>
            </a:p>
          </p:txBody>
        </p:sp>
      </p:grpSp>
      <p:sp>
        <p:nvSpPr>
          <p:cNvPr id="23" name="文字方塊 8">
            <a:extLst>
              <a:ext uri="{FF2B5EF4-FFF2-40B4-BE49-F238E27FC236}">
                <a16:creationId xmlns:a16="http://schemas.microsoft.com/office/drawing/2014/main" id="{B9D76D2D-6F24-9E4C-B329-A4D92EAB0204}"/>
              </a:ext>
            </a:extLst>
          </p:cNvPr>
          <p:cNvSpPr txBox="1">
            <a:spLocks noChangeArrowheads="1"/>
          </p:cNvSpPr>
          <p:nvPr/>
        </p:nvSpPr>
        <p:spPr bwMode="auto">
          <a:xfrm>
            <a:off x="10556258" y="2968625"/>
            <a:ext cx="9759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t>car</a:t>
            </a:r>
            <a:endParaRPr lang="zh-TW" altLang="en-US" dirty="0"/>
          </a:p>
        </p:txBody>
      </p:sp>
      <p:pic>
        <p:nvPicPr>
          <p:cNvPr id="24" name="Picture 23">
            <a:extLst>
              <a:ext uri="{FF2B5EF4-FFF2-40B4-BE49-F238E27FC236}">
                <a16:creationId xmlns:a16="http://schemas.microsoft.com/office/drawing/2014/main" id="{3D67E42E-41EC-1645-94AB-48185F0D20E9}"/>
              </a:ext>
            </a:extLst>
          </p:cNvPr>
          <p:cNvPicPr>
            <a:picLocks noChangeAspect="1"/>
          </p:cNvPicPr>
          <p:nvPr/>
        </p:nvPicPr>
        <p:blipFill>
          <a:blip r:embed="rId3"/>
          <a:stretch>
            <a:fillRect/>
          </a:stretch>
        </p:blipFill>
        <p:spPr>
          <a:xfrm>
            <a:off x="952057" y="2305549"/>
            <a:ext cx="2076450" cy="2027011"/>
          </a:xfrm>
          <a:prstGeom prst="rect">
            <a:avLst/>
          </a:prstGeom>
        </p:spPr>
      </p:pic>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4F0DAB62-C43F-AD46-A85B-14FFD83F0ED8}"/>
                  </a:ext>
                </a:extLst>
              </p14:cNvPr>
              <p14:cNvContentPartPr/>
              <p14:nvPr/>
            </p14:nvContentPartPr>
            <p14:xfrm>
              <a:off x="8321097" y="2672356"/>
              <a:ext cx="9000" cy="15840"/>
            </p14:xfrm>
          </p:contentPart>
        </mc:Choice>
        <mc:Fallback xmlns="">
          <p:pic>
            <p:nvPicPr>
              <p:cNvPr id="25" name="Ink 24">
                <a:extLst>
                  <a:ext uri="{FF2B5EF4-FFF2-40B4-BE49-F238E27FC236}">
                    <a16:creationId xmlns:a16="http://schemas.microsoft.com/office/drawing/2014/main" id="{4F0DAB62-C43F-AD46-A85B-14FFD83F0ED8}"/>
                  </a:ext>
                </a:extLst>
              </p:cNvPr>
              <p:cNvPicPr/>
              <p:nvPr/>
            </p:nvPicPr>
            <p:blipFill>
              <a:blip r:embed="rId5"/>
              <a:stretch>
                <a:fillRect/>
              </a:stretch>
            </p:blipFill>
            <p:spPr>
              <a:xfrm>
                <a:off x="8312097" y="2663147"/>
                <a:ext cx="26640" cy="338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05124A1B-E17E-4F41-B18D-7110B6FB9F16}"/>
                  </a:ext>
                </a:extLst>
              </p14:cNvPr>
              <p14:cNvContentPartPr/>
              <p14:nvPr/>
            </p14:nvContentPartPr>
            <p14:xfrm>
              <a:off x="2022897" y="3276525"/>
              <a:ext cx="3960" cy="1800"/>
            </p14:xfrm>
          </p:contentPart>
        </mc:Choice>
        <mc:Fallback xmlns="">
          <p:pic>
            <p:nvPicPr>
              <p:cNvPr id="26" name="Ink 25">
                <a:extLst>
                  <a:ext uri="{FF2B5EF4-FFF2-40B4-BE49-F238E27FC236}">
                    <a16:creationId xmlns:a16="http://schemas.microsoft.com/office/drawing/2014/main" id="{05124A1B-E17E-4F41-B18D-7110B6FB9F16}"/>
                  </a:ext>
                </a:extLst>
              </p:cNvPr>
              <p:cNvPicPr/>
              <p:nvPr/>
            </p:nvPicPr>
            <p:blipFill>
              <a:blip r:embed="rId7"/>
              <a:stretch>
                <a:fillRect/>
              </a:stretch>
            </p:blipFill>
            <p:spPr>
              <a:xfrm>
                <a:off x="2012997" y="3267525"/>
                <a:ext cx="23364" cy="19440"/>
              </a:xfrm>
              <a:prstGeom prst="rect">
                <a:avLst/>
              </a:prstGeom>
            </p:spPr>
          </p:pic>
        </mc:Fallback>
      </mc:AlternateContent>
      <p:sp>
        <p:nvSpPr>
          <p:cNvPr id="2" name="TextBox 1">
            <a:extLst>
              <a:ext uri="{FF2B5EF4-FFF2-40B4-BE49-F238E27FC236}">
                <a16:creationId xmlns:a16="http://schemas.microsoft.com/office/drawing/2014/main" id="{0AB6F622-E9A3-7943-BC1F-436EAF71E07D}"/>
              </a:ext>
            </a:extLst>
          </p:cNvPr>
          <p:cNvSpPr txBox="1"/>
          <p:nvPr/>
        </p:nvSpPr>
        <p:spPr>
          <a:xfrm>
            <a:off x="4645254" y="1527305"/>
            <a:ext cx="1804661" cy="369332"/>
          </a:xfrm>
          <a:prstGeom prst="rect">
            <a:avLst/>
          </a:prstGeom>
          <a:noFill/>
        </p:spPr>
        <p:txBody>
          <a:bodyPr wrap="none" rtlCol="0">
            <a:spAutoFit/>
          </a:bodyPr>
          <a:lstStyle/>
          <a:p>
            <a:r>
              <a:rPr lang="en-US" dirty="0">
                <a:highlight>
                  <a:srgbClr val="FFFF00"/>
                </a:highlight>
              </a:rPr>
              <a:t>Feature extractor</a:t>
            </a:r>
          </a:p>
        </p:txBody>
      </p:sp>
      <p:sp>
        <p:nvSpPr>
          <p:cNvPr id="3" name="TextBox 2">
            <a:extLst>
              <a:ext uri="{FF2B5EF4-FFF2-40B4-BE49-F238E27FC236}">
                <a16:creationId xmlns:a16="http://schemas.microsoft.com/office/drawing/2014/main" id="{FFAD493E-6FC7-6740-A789-881E72A4D75D}"/>
              </a:ext>
            </a:extLst>
          </p:cNvPr>
          <p:cNvSpPr txBox="1"/>
          <p:nvPr/>
        </p:nvSpPr>
        <p:spPr>
          <a:xfrm>
            <a:off x="3634758" y="4434816"/>
            <a:ext cx="1602683" cy="369332"/>
          </a:xfrm>
          <a:prstGeom prst="rect">
            <a:avLst/>
          </a:prstGeom>
          <a:noFill/>
        </p:spPr>
        <p:txBody>
          <a:bodyPr wrap="none" rtlCol="0">
            <a:spAutoFit/>
          </a:bodyPr>
          <a:lstStyle/>
          <a:p>
            <a:r>
              <a:rPr lang="en-US" dirty="0"/>
              <a:t>Edges, contrast</a:t>
            </a:r>
          </a:p>
        </p:txBody>
      </p:sp>
      <p:sp>
        <p:nvSpPr>
          <p:cNvPr id="27" name="TextBox 26">
            <a:extLst>
              <a:ext uri="{FF2B5EF4-FFF2-40B4-BE49-F238E27FC236}">
                <a16:creationId xmlns:a16="http://schemas.microsoft.com/office/drawing/2014/main" id="{A863CAED-6A0A-0C4C-95C2-9B127A5B2395}"/>
              </a:ext>
            </a:extLst>
          </p:cNvPr>
          <p:cNvSpPr txBox="1"/>
          <p:nvPr/>
        </p:nvSpPr>
        <p:spPr>
          <a:xfrm>
            <a:off x="5678515" y="4441218"/>
            <a:ext cx="2060244" cy="369332"/>
          </a:xfrm>
          <a:prstGeom prst="rect">
            <a:avLst/>
          </a:prstGeom>
          <a:noFill/>
        </p:spPr>
        <p:txBody>
          <a:bodyPr wrap="none" rtlCol="0">
            <a:spAutoFit/>
          </a:bodyPr>
          <a:lstStyle/>
          <a:p>
            <a:r>
              <a:rPr lang="en-US" dirty="0"/>
              <a:t>Alphabets and color</a:t>
            </a:r>
          </a:p>
        </p:txBody>
      </p:sp>
    </p:spTree>
    <p:extLst>
      <p:ext uri="{BB962C8B-B14F-4D97-AF65-F5344CB8AC3E}">
        <p14:creationId xmlns:p14="http://schemas.microsoft.com/office/powerpoint/2010/main" val="42377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20 Questions to Test your Skills on CNN (Convolutional Neural Networks)">
            <a:extLst>
              <a:ext uri="{FF2B5EF4-FFF2-40B4-BE49-F238E27FC236}">
                <a16:creationId xmlns:a16="http://schemas.microsoft.com/office/drawing/2014/main" id="{4F6BF1F3-EAD7-C34E-9024-6623B80E04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62" b="1753"/>
          <a:stretch/>
        </p:blipFill>
        <p:spPr bwMode="auto">
          <a:xfrm>
            <a:off x="2125559" y="3628423"/>
            <a:ext cx="8135004" cy="3070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3E24A131-73C0-A342-A3DB-232FBF4C8EE1}"/>
              </a:ext>
            </a:extLst>
          </p:cNvPr>
          <p:cNvSpPr>
            <a:spLocks noGrp="1"/>
          </p:cNvSpPr>
          <p:nvPr>
            <p:ph type="sldNum" sz="quarter" idx="12"/>
          </p:nvPr>
        </p:nvSpPr>
        <p:spPr/>
        <p:txBody>
          <a:bodyPr/>
          <a:lstStyle/>
          <a:p>
            <a:fld id="{330EA680-D336-4FF7-8B7A-9848BB0A1C32}" type="slidenum">
              <a:rPr lang="en-US" smtClean="0"/>
              <a:t>11</a:t>
            </a:fld>
            <a:endParaRPr lang="en-US"/>
          </a:p>
        </p:txBody>
      </p:sp>
      <p:cxnSp>
        <p:nvCxnSpPr>
          <p:cNvPr id="5" name="Straight Arrow Connector 4">
            <a:extLst>
              <a:ext uri="{FF2B5EF4-FFF2-40B4-BE49-F238E27FC236}">
                <a16:creationId xmlns:a16="http://schemas.microsoft.com/office/drawing/2014/main" id="{41BD1FE3-39DD-7843-8635-6E5CC5A2FAA8}"/>
              </a:ext>
            </a:extLst>
          </p:cNvPr>
          <p:cNvCxnSpPr>
            <a:cxnSpLocks/>
          </p:cNvCxnSpPr>
          <p:nvPr/>
        </p:nvCxnSpPr>
        <p:spPr>
          <a:xfrm>
            <a:off x="10100035" y="1702843"/>
            <a:ext cx="321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14D0AF-F908-0447-89E3-779E05898469}"/>
              </a:ext>
            </a:extLst>
          </p:cNvPr>
          <p:cNvCxnSpPr>
            <a:cxnSpLocks/>
            <a:stCxn id="18" idx="3"/>
          </p:cNvCxnSpPr>
          <p:nvPr/>
        </p:nvCxnSpPr>
        <p:spPr>
          <a:xfrm>
            <a:off x="11316850" y="1702844"/>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2" descr="Understanding Images with skimage-Python | by Mathanraj Sharma | Towards  Data Science">
            <a:extLst>
              <a:ext uri="{FF2B5EF4-FFF2-40B4-BE49-F238E27FC236}">
                <a16:creationId xmlns:a16="http://schemas.microsoft.com/office/drawing/2014/main" id="{AF6CF770-73CF-6542-B32D-0A5445AE32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62" y="543712"/>
            <a:ext cx="3410012" cy="22966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0D5F3D9-DB5E-7B4C-AB19-98B3CE9131C7}"/>
              </a:ext>
            </a:extLst>
          </p:cNvPr>
          <p:cNvGrpSpPr/>
          <p:nvPr/>
        </p:nvGrpSpPr>
        <p:grpSpPr>
          <a:xfrm>
            <a:off x="4075244" y="247084"/>
            <a:ext cx="6031055" cy="2788169"/>
            <a:chOff x="4117286" y="404734"/>
            <a:chExt cx="6031055" cy="2788169"/>
          </a:xfrm>
        </p:grpSpPr>
        <p:pic>
          <p:nvPicPr>
            <p:cNvPr id="9" name="Picture 8">
              <a:extLst>
                <a:ext uri="{FF2B5EF4-FFF2-40B4-BE49-F238E27FC236}">
                  <a16:creationId xmlns:a16="http://schemas.microsoft.com/office/drawing/2014/main" id="{A5980A4F-C669-5246-AAA8-6D36CA509448}"/>
                </a:ext>
              </a:extLst>
            </p:cNvPr>
            <p:cNvPicPr>
              <a:picLocks noChangeAspect="1"/>
            </p:cNvPicPr>
            <p:nvPr/>
          </p:nvPicPr>
          <p:blipFill rotWithShape="1">
            <a:blip r:embed="rId4"/>
            <a:srcRect t="45464"/>
            <a:stretch/>
          </p:blipFill>
          <p:spPr>
            <a:xfrm>
              <a:off x="4117286" y="849100"/>
              <a:ext cx="6001075" cy="2327928"/>
            </a:xfrm>
            <a:prstGeom prst="rect">
              <a:avLst/>
            </a:prstGeom>
          </p:spPr>
        </p:pic>
        <p:sp>
          <p:nvSpPr>
            <p:cNvPr id="10" name="Rectangle 9">
              <a:extLst>
                <a:ext uri="{FF2B5EF4-FFF2-40B4-BE49-F238E27FC236}">
                  <a16:creationId xmlns:a16="http://schemas.microsoft.com/office/drawing/2014/main" id="{022DA5C2-7C58-CE49-82AB-DACE8D5B1020}"/>
                </a:ext>
              </a:extLst>
            </p:cNvPr>
            <p:cNvSpPr/>
            <p:nvPr/>
          </p:nvSpPr>
          <p:spPr>
            <a:xfrm>
              <a:off x="4117286"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9D6970-C51C-E34F-BF1B-84F03D9212A6}"/>
                </a:ext>
              </a:extLst>
            </p:cNvPr>
            <p:cNvSpPr/>
            <p:nvPr/>
          </p:nvSpPr>
          <p:spPr>
            <a:xfrm>
              <a:off x="6125968"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71288D-2AA5-1949-8610-3141675C130C}"/>
                </a:ext>
              </a:extLst>
            </p:cNvPr>
            <p:cNvSpPr/>
            <p:nvPr/>
          </p:nvSpPr>
          <p:spPr>
            <a:xfrm>
              <a:off x="8134650"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49E317-6DB3-5644-908F-53FCF2AFC672}"/>
                </a:ext>
              </a:extLst>
            </p:cNvPr>
            <p:cNvSpPr txBox="1"/>
            <p:nvPr/>
          </p:nvSpPr>
          <p:spPr>
            <a:xfrm>
              <a:off x="4433650" y="442251"/>
              <a:ext cx="1375954" cy="369332"/>
            </a:xfrm>
            <a:prstGeom prst="rect">
              <a:avLst/>
            </a:prstGeom>
            <a:noFill/>
          </p:spPr>
          <p:txBody>
            <a:bodyPr wrap="none" rtlCol="0">
              <a:spAutoFit/>
            </a:bodyPr>
            <a:lstStyle/>
            <a:p>
              <a:r>
                <a:rPr lang="en-US" dirty="0"/>
                <a:t>Conv Layer 1</a:t>
              </a:r>
            </a:p>
          </p:txBody>
        </p:sp>
        <p:sp>
          <p:nvSpPr>
            <p:cNvPr id="14" name="TextBox 13">
              <a:extLst>
                <a:ext uri="{FF2B5EF4-FFF2-40B4-BE49-F238E27FC236}">
                  <a16:creationId xmlns:a16="http://schemas.microsoft.com/office/drawing/2014/main" id="{6D425997-399F-BF43-8896-6155369CBF1E}"/>
                </a:ext>
              </a:extLst>
            </p:cNvPr>
            <p:cNvSpPr txBox="1"/>
            <p:nvPr/>
          </p:nvSpPr>
          <p:spPr>
            <a:xfrm>
              <a:off x="6417575" y="426755"/>
              <a:ext cx="1375954" cy="369332"/>
            </a:xfrm>
            <a:prstGeom prst="rect">
              <a:avLst/>
            </a:prstGeom>
            <a:noFill/>
          </p:spPr>
          <p:txBody>
            <a:bodyPr wrap="none" rtlCol="0">
              <a:spAutoFit/>
            </a:bodyPr>
            <a:lstStyle/>
            <a:p>
              <a:r>
                <a:rPr lang="en-US" dirty="0"/>
                <a:t>Conv Layer 2</a:t>
              </a:r>
            </a:p>
          </p:txBody>
        </p:sp>
        <p:sp>
          <p:nvSpPr>
            <p:cNvPr id="15" name="TextBox 14">
              <a:extLst>
                <a:ext uri="{FF2B5EF4-FFF2-40B4-BE49-F238E27FC236}">
                  <a16:creationId xmlns:a16="http://schemas.microsoft.com/office/drawing/2014/main" id="{8AC6A076-9230-FE42-AF54-7858B19959CF}"/>
                </a:ext>
              </a:extLst>
            </p:cNvPr>
            <p:cNvSpPr txBox="1"/>
            <p:nvPr/>
          </p:nvSpPr>
          <p:spPr>
            <a:xfrm>
              <a:off x="8421248" y="426755"/>
              <a:ext cx="1375954" cy="369332"/>
            </a:xfrm>
            <a:prstGeom prst="rect">
              <a:avLst/>
            </a:prstGeom>
            <a:noFill/>
          </p:spPr>
          <p:txBody>
            <a:bodyPr wrap="none" rtlCol="0">
              <a:spAutoFit/>
            </a:bodyPr>
            <a:lstStyle/>
            <a:p>
              <a:r>
                <a:rPr lang="en-US" dirty="0"/>
                <a:t>Conv Layer 3</a:t>
              </a:r>
            </a:p>
          </p:txBody>
        </p:sp>
      </p:grpSp>
      <p:sp>
        <p:nvSpPr>
          <p:cNvPr id="16" name="Rectangle 15">
            <a:extLst>
              <a:ext uri="{FF2B5EF4-FFF2-40B4-BE49-F238E27FC236}">
                <a16:creationId xmlns:a16="http://schemas.microsoft.com/office/drawing/2014/main" id="{C6A7FD16-1F72-2F48-9B88-16123E73A357}"/>
              </a:ext>
            </a:extLst>
          </p:cNvPr>
          <p:cNvSpPr/>
          <p:nvPr/>
        </p:nvSpPr>
        <p:spPr>
          <a:xfrm>
            <a:off x="10447420"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67F740-E063-0F4F-9EC5-84504E53DCBA}"/>
              </a:ext>
            </a:extLst>
          </p:cNvPr>
          <p:cNvSpPr/>
          <p:nvPr/>
        </p:nvSpPr>
        <p:spPr>
          <a:xfrm>
            <a:off x="10762213"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4EF13F-0F5B-1F40-B637-84C1BAC604CF}"/>
              </a:ext>
            </a:extLst>
          </p:cNvPr>
          <p:cNvSpPr/>
          <p:nvPr/>
        </p:nvSpPr>
        <p:spPr>
          <a:xfrm>
            <a:off x="11166948" y="1208168"/>
            <a:ext cx="149902" cy="989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C54DDDB-9087-8D4A-AEAE-7F8B13E765DF}"/>
              </a:ext>
            </a:extLst>
          </p:cNvPr>
          <p:cNvSpPr txBox="1"/>
          <p:nvPr/>
        </p:nvSpPr>
        <p:spPr>
          <a:xfrm>
            <a:off x="11462195" y="1518177"/>
            <a:ext cx="535339" cy="369332"/>
          </a:xfrm>
          <a:prstGeom prst="rect">
            <a:avLst/>
          </a:prstGeom>
          <a:noFill/>
        </p:spPr>
        <p:txBody>
          <a:bodyPr wrap="none" rtlCol="0">
            <a:spAutoFit/>
          </a:bodyPr>
          <a:lstStyle/>
          <a:p>
            <a:r>
              <a:rPr lang="en-US" dirty="0"/>
              <a:t>CAT</a:t>
            </a:r>
          </a:p>
        </p:txBody>
      </p:sp>
      <p:cxnSp>
        <p:nvCxnSpPr>
          <p:cNvPr id="20" name="Straight Arrow Connector 19">
            <a:extLst>
              <a:ext uri="{FF2B5EF4-FFF2-40B4-BE49-F238E27FC236}">
                <a16:creationId xmlns:a16="http://schemas.microsoft.com/office/drawing/2014/main" id="{C7B3A483-33DE-F442-8437-D611BA5160D0}"/>
              </a:ext>
            </a:extLst>
          </p:cNvPr>
          <p:cNvCxnSpPr>
            <a:stCxn id="7" idx="3"/>
          </p:cNvCxnSpPr>
          <p:nvPr/>
        </p:nvCxnSpPr>
        <p:spPr>
          <a:xfrm>
            <a:off x="3604474" y="1692047"/>
            <a:ext cx="439938" cy="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0A3913-33FD-C645-8E55-7D261CF2C06B}"/>
              </a:ext>
            </a:extLst>
          </p:cNvPr>
          <p:cNvCxnSpPr>
            <a:cxnSpLocks/>
          </p:cNvCxnSpPr>
          <p:nvPr/>
        </p:nvCxnSpPr>
        <p:spPr>
          <a:xfrm>
            <a:off x="10927967" y="1713355"/>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1A3993-5EBD-F14C-90F7-A78D0A45D9B8}"/>
              </a:ext>
            </a:extLst>
          </p:cNvPr>
          <p:cNvCxnSpPr>
            <a:cxnSpLocks/>
          </p:cNvCxnSpPr>
          <p:nvPr/>
        </p:nvCxnSpPr>
        <p:spPr>
          <a:xfrm>
            <a:off x="10597322" y="1707408"/>
            <a:ext cx="164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62E32D-998C-9E4E-BA02-39E1846EA1FE}"/>
              </a:ext>
            </a:extLst>
          </p:cNvPr>
          <p:cNvSpPr txBox="1"/>
          <p:nvPr/>
        </p:nvSpPr>
        <p:spPr>
          <a:xfrm>
            <a:off x="8099044" y="3035253"/>
            <a:ext cx="1943289" cy="369332"/>
          </a:xfrm>
          <a:prstGeom prst="rect">
            <a:avLst/>
          </a:prstGeom>
          <a:noFill/>
        </p:spPr>
        <p:txBody>
          <a:bodyPr wrap="none" rtlCol="0">
            <a:spAutoFit/>
          </a:bodyPr>
          <a:lstStyle/>
          <a:p>
            <a:r>
              <a:rPr lang="en-US" dirty="0"/>
              <a:t>High-level features</a:t>
            </a:r>
          </a:p>
        </p:txBody>
      </p:sp>
      <p:sp>
        <p:nvSpPr>
          <p:cNvPr id="24" name="TextBox 23">
            <a:extLst>
              <a:ext uri="{FF2B5EF4-FFF2-40B4-BE49-F238E27FC236}">
                <a16:creationId xmlns:a16="http://schemas.microsoft.com/office/drawing/2014/main" id="{415A899C-E8AB-EB42-B6CA-C441B73C55CB}"/>
              </a:ext>
            </a:extLst>
          </p:cNvPr>
          <p:cNvSpPr txBox="1"/>
          <p:nvPr/>
        </p:nvSpPr>
        <p:spPr>
          <a:xfrm>
            <a:off x="4189689" y="3019378"/>
            <a:ext cx="1894237" cy="369332"/>
          </a:xfrm>
          <a:prstGeom prst="rect">
            <a:avLst/>
          </a:prstGeom>
          <a:noFill/>
        </p:spPr>
        <p:txBody>
          <a:bodyPr wrap="none" rtlCol="0">
            <a:spAutoFit/>
          </a:bodyPr>
          <a:lstStyle/>
          <a:p>
            <a:r>
              <a:rPr lang="en-US" dirty="0"/>
              <a:t>Low-level features</a:t>
            </a:r>
          </a:p>
        </p:txBody>
      </p:sp>
      <p:sp>
        <p:nvSpPr>
          <p:cNvPr id="25" name="TextBox 24">
            <a:extLst>
              <a:ext uri="{FF2B5EF4-FFF2-40B4-BE49-F238E27FC236}">
                <a16:creationId xmlns:a16="http://schemas.microsoft.com/office/drawing/2014/main" id="{923229AF-C389-F64D-91BF-171A0FF77E49}"/>
              </a:ext>
            </a:extLst>
          </p:cNvPr>
          <p:cNvSpPr txBox="1"/>
          <p:nvPr/>
        </p:nvSpPr>
        <p:spPr>
          <a:xfrm>
            <a:off x="6134102" y="3040398"/>
            <a:ext cx="1887183" cy="369332"/>
          </a:xfrm>
          <a:prstGeom prst="rect">
            <a:avLst/>
          </a:prstGeom>
          <a:noFill/>
        </p:spPr>
        <p:txBody>
          <a:bodyPr wrap="none" rtlCol="0">
            <a:spAutoFit/>
          </a:bodyPr>
          <a:lstStyle/>
          <a:p>
            <a:r>
              <a:rPr lang="en-US" dirty="0"/>
              <a:t>Mid-level features</a:t>
            </a:r>
          </a:p>
        </p:txBody>
      </p:sp>
      <p:sp>
        <p:nvSpPr>
          <p:cNvPr id="27" name="TextBox 26">
            <a:extLst>
              <a:ext uri="{FF2B5EF4-FFF2-40B4-BE49-F238E27FC236}">
                <a16:creationId xmlns:a16="http://schemas.microsoft.com/office/drawing/2014/main" id="{3371805E-12DB-6146-A39D-C2D27E3968BC}"/>
              </a:ext>
            </a:extLst>
          </p:cNvPr>
          <p:cNvSpPr txBox="1"/>
          <p:nvPr/>
        </p:nvSpPr>
        <p:spPr>
          <a:xfrm>
            <a:off x="7063510" y="6695810"/>
            <a:ext cx="5250155" cy="215444"/>
          </a:xfrm>
          <a:prstGeom prst="rect">
            <a:avLst/>
          </a:prstGeom>
          <a:noFill/>
        </p:spPr>
        <p:txBody>
          <a:bodyPr wrap="none" rtlCol="0">
            <a:spAutoFit/>
          </a:bodyPr>
          <a:lstStyle/>
          <a:p>
            <a:r>
              <a:rPr lang="en-US" sz="800" dirty="0"/>
              <a:t>https://</a:t>
            </a:r>
            <a:r>
              <a:rPr lang="en-US" sz="800" dirty="0" err="1"/>
              <a:t>www.analyticsvidhya.com</a:t>
            </a:r>
            <a:r>
              <a:rPr lang="en-US" sz="800" dirty="0"/>
              <a:t>/blog/2021/05/20-questions-to-test-your-skills-on-cnn-convolutional-neural-networks/</a:t>
            </a:r>
          </a:p>
        </p:txBody>
      </p:sp>
      <p:sp>
        <p:nvSpPr>
          <p:cNvPr id="2" name="Rectangle 1">
            <a:extLst>
              <a:ext uri="{FF2B5EF4-FFF2-40B4-BE49-F238E27FC236}">
                <a16:creationId xmlns:a16="http://schemas.microsoft.com/office/drawing/2014/main" id="{6798F2EA-6C86-6C49-9DB1-312783CE4FAE}"/>
              </a:ext>
            </a:extLst>
          </p:cNvPr>
          <p:cNvSpPr/>
          <p:nvPr/>
        </p:nvSpPr>
        <p:spPr>
          <a:xfrm>
            <a:off x="8923071" y="5102947"/>
            <a:ext cx="975769" cy="528455"/>
          </a:xfrm>
          <a:prstGeom prst="rect">
            <a:avLst/>
          </a:prstGeom>
          <a:solidFill>
            <a:schemeClr val="accent2">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674C40-2951-7D47-A308-44FB3626E0A3}"/>
              </a:ext>
            </a:extLst>
          </p:cNvPr>
          <p:cNvSpPr/>
          <p:nvPr/>
        </p:nvSpPr>
        <p:spPr>
          <a:xfrm>
            <a:off x="7812289" y="5630721"/>
            <a:ext cx="975769" cy="528455"/>
          </a:xfrm>
          <a:prstGeom prst="rect">
            <a:avLst/>
          </a:prstGeom>
          <a:solidFill>
            <a:schemeClr val="accent2">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79B27E-49B8-6A48-A925-E6ABE54FBDFD}"/>
              </a:ext>
            </a:extLst>
          </p:cNvPr>
          <p:cNvSpPr txBox="1"/>
          <p:nvPr/>
        </p:nvSpPr>
        <p:spPr>
          <a:xfrm>
            <a:off x="3719595" y="3264981"/>
            <a:ext cx="2414507" cy="646331"/>
          </a:xfrm>
          <a:prstGeom prst="rect">
            <a:avLst/>
          </a:prstGeom>
          <a:noFill/>
        </p:spPr>
        <p:txBody>
          <a:bodyPr wrap="none" rtlCol="0">
            <a:spAutoFit/>
          </a:bodyPr>
          <a:lstStyle/>
          <a:p>
            <a:r>
              <a:rPr lang="en-US" b="1" dirty="0">
                <a:solidFill>
                  <a:srgbClr val="FF0000"/>
                </a:solidFill>
              </a:rPr>
              <a:t>Edges, contrast, colors, </a:t>
            </a:r>
          </a:p>
          <a:p>
            <a:r>
              <a:rPr lang="en-US" b="1" dirty="0">
                <a:solidFill>
                  <a:srgbClr val="FF0000"/>
                </a:solidFill>
              </a:rPr>
              <a:t>and color-gradients</a:t>
            </a:r>
          </a:p>
        </p:txBody>
      </p:sp>
      <p:sp>
        <p:nvSpPr>
          <p:cNvPr id="30" name="TextBox 29">
            <a:extLst>
              <a:ext uri="{FF2B5EF4-FFF2-40B4-BE49-F238E27FC236}">
                <a16:creationId xmlns:a16="http://schemas.microsoft.com/office/drawing/2014/main" id="{D3FF92B5-3BB9-D64C-BE12-31433CE68D74}"/>
              </a:ext>
            </a:extLst>
          </p:cNvPr>
          <p:cNvSpPr txBox="1"/>
          <p:nvPr/>
        </p:nvSpPr>
        <p:spPr>
          <a:xfrm>
            <a:off x="6108076" y="3308715"/>
            <a:ext cx="1853392" cy="646331"/>
          </a:xfrm>
          <a:prstGeom prst="rect">
            <a:avLst/>
          </a:prstGeom>
          <a:noFill/>
        </p:spPr>
        <p:txBody>
          <a:bodyPr wrap="none" rtlCol="0">
            <a:spAutoFit/>
          </a:bodyPr>
          <a:lstStyle/>
          <a:p>
            <a:r>
              <a:rPr lang="en-US" b="1" dirty="0">
                <a:solidFill>
                  <a:srgbClr val="FF0000"/>
                </a:solidFill>
              </a:rPr>
              <a:t>Shapes of objects</a:t>
            </a:r>
          </a:p>
          <a:p>
            <a:r>
              <a:rPr lang="en-US" b="1" dirty="0">
                <a:solidFill>
                  <a:srgbClr val="FF0000"/>
                </a:solidFill>
              </a:rPr>
              <a:t>and colors</a:t>
            </a:r>
          </a:p>
        </p:txBody>
      </p:sp>
      <p:sp>
        <p:nvSpPr>
          <p:cNvPr id="31" name="TextBox 30">
            <a:extLst>
              <a:ext uri="{FF2B5EF4-FFF2-40B4-BE49-F238E27FC236}">
                <a16:creationId xmlns:a16="http://schemas.microsoft.com/office/drawing/2014/main" id="{0DAF9E95-FAA6-BB4F-9871-F19FD5D0A0D6}"/>
              </a:ext>
            </a:extLst>
          </p:cNvPr>
          <p:cNvSpPr txBox="1"/>
          <p:nvPr/>
        </p:nvSpPr>
        <p:spPr>
          <a:xfrm>
            <a:off x="8238020" y="3308727"/>
            <a:ext cx="1745991" cy="646331"/>
          </a:xfrm>
          <a:prstGeom prst="rect">
            <a:avLst/>
          </a:prstGeom>
          <a:noFill/>
        </p:spPr>
        <p:txBody>
          <a:bodyPr wrap="none" rtlCol="0">
            <a:spAutoFit/>
          </a:bodyPr>
          <a:lstStyle/>
          <a:p>
            <a:r>
              <a:rPr lang="en-US" b="1" dirty="0">
                <a:solidFill>
                  <a:srgbClr val="FF0000"/>
                </a:solidFill>
              </a:rPr>
              <a:t>The objects and </a:t>
            </a:r>
          </a:p>
          <a:p>
            <a:r>
              <a:rPr lang="en-US" b="1" dirty="0">
                <a:solidFill>
                  <a:srgbClr val="FF0000"/>
                </a:solidFill>
              </a:rPr>
              <a:t>some colors</a:t>
            </a:r>
          </a:p>
        </p:txBody>
      </p:sp>
      <p:sp>
        <p:nvSpPr>
          <p:cNvPr id="32" name="Rectangle 31">
            <a:extLst>
              <a:ext uri="{FF2B5EF4-FFF2-40B4-BE49-F238E27FC236}">
                <a16:creationId xmlns:a16="http://schemas.microsoft.com/office/drawing/2014/main" id="{8606D0CD-9263-694F-88D7-3B36C94913A2}"/>
              </a:ext>
            </a:extLst>
          </p:cNvPr>
          <p:cNvSpPr/>
          <p:nvPr/>
        </p:nvSpPr>
        <p:spPr>
          <a:xfrm>
            <a:off x="6913607" y="5466355"/>
            <a:ext cx="567852" cy="419809"/>
          </a:xfrm>
          <a:prstGeom prst="rect">
            <a:avLst/>
          </a:prstGeom>
          <a:solidFill>
            <a:schemeClr val="accent2">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69881ED-5DC0-BB4F-AEDF-76CD1FE6DCFB}"/>
              </a:ext>
            </a:extLst>
          </p:cNvPr>
          <p:cNvSpPr/>
          <p:nvPr/>
        </p:nvSpPr>
        <p:spPr>
          <a:xfrm>
            <a:off x="4107682" y="4021971"/>
            <a:ext cx="567852" cy="309561"/>
          </a:xfrm>
          <a:prstGeom prst="rect">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27AF97-194E-3941-AE9B-D54CA40D1200}"/>
              </a:ext>
            </a:extLst>
          </p:cNvPr>
          <p:cNvSpPr/>
          <p:nvPr/>
        </p:nvSpPr>
        <p:spPr>
          <a:xfrm>
            <a:off x="2622510" y="5413956"/>
            <a:ext cx="567852" cy="309561"/>
          </a:xfrm>
          <a:prstGeom prst="rect">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C5FC5D-75B4-BE41-8EA0-B1961F928DA1}"/>
              </a:ext>
            </a:extLst>
          </p:cNvPr>
          <p:cNvSpPr/>
          <p:nvPr/>
        </p:nvSpPr>
        <p:spPr>
          <a:xfrm>
            <a:off x="4637685" y="5786705"/>
            <a:ext cx="975768" cy="309561"/>
          </a:xfrm>
          <a:prstGeom prst="rect">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8C4FFB43-546D-7D44-A823-D4E151B33A51}"/>
              </a:ext>
            </a:extLst>
          </p:cNvPr>
          <p:cNvSpPr/>
          <p:nvPr/>
        </p:nvSpPr>
        <p:spPr>
          <a:xfrm rot="5400000">
            <a:off x="4777819" y="4226184"/>
            <a:ext cx="914400" cy="3599505"/>
          </a:xfrm>
          <a:prstGeom prst="trapezoid">
            <a:avLst/>
          </a:prstGeom>
          <a:solidFill>
            <a:schemeClr val="accent4">
              <a:alpha val="594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98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05EB6-9AF7-3F4A-95BD-730439BAB866}"/>
              </a:ext>
            </a:extLst>
          </p:cNvPr>
          <p:cNvSpPr/>
          <p:nvPr/>
        </p:nvSpPr>
        <p:spPr>
          <a:xfrm>
            <a:off x="401870" y="2038471"/>
            <a:ext cx="3209137" cy="32091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0A1C58-40A4-9C4E-A7F3-96EFFF233AE7}"/>
              </a:ext>
            </a:extLst>
          </p:cNvPr>
          <p:cNvSpPr txBox="1"/>
          <p:nvPr/>
        </p:nvSpPr>
        <p:spPr>
          <a:xfrm>
            <a:off x="1683195" y="5294201"/>
            <a:ext cx="535724" cy="369332"/>
          </a:xfrm>
          <a:prstGeom prst="rect">
            <a:avLst/>
          </a:prstGeom>
          <a:noFill/>
        </p:spPr>
        <p:txBody>
          <a:bodyPr wrap="none" rtlCol="0">
            <a:spAutoFit/>
          </a:bodyPr>
          <a:lstStyle/>
          <a:p>
            <a:r>
              <a:rPr lang="en-US" dirty="0"/>
              <a:t>256</a:t>
            </a:r>
          </a:p>
        </p:txBody>
      </p:sp>
      <p:sp>
        <p:nvSpPr>
          <p:cNvPr id="8" name="TextBox 7">
            <a:extLst>
              <a:ext uri="{FF2B5EF4-FFF2-40B4-BE49-F238E27FC236}">
                <a16:creationId xmlns:a16="http://schemas.microsoft.com/office/drawing/2014/main" id="{3BE17ECB-37E0-6B4E-A670-38593C032053}"/>
              </a:ext>
            </a:extLst>
          </p:cNvPr>
          <p:cNvSpPr txBox="1"/>
          <p:nvPr/>
        </p:nvSpPr>
        <p:spPr>
          <a:xfrm>
            <a:off x="-87363" y="3447929"/>
            <a:ext cx="535724" cy="369332"/>
          </a:xfrm>
          <a:prstGeom prst="rect">
            <a:avLst/>
          </a:prstGeom>
          <a:noFill/>
        </p:spPr>
        <p:txBody>
          <a:bodyPr wrap="none" rtlCol="0">
            <a:spAutoFit/>
          </a:bodyPr>
          <a:lstStyle/>
          <a:p>
            <a:r>
              <a:rPr lang="en-US" dirty="0"/>
              <a:t>256</a:t>
            </a:r>
          </a:p>
        </p:txBody>
      </p:sp>
      <p:sp>
        <p:nvSpPr>
          <p:cNvPr id="9" name="Rectangle 8">
            <a:extLst>
              <a:ext uri="{FF2B5EF4-FFF2-40B4-BE49-F238E27FC236}">
                <a16:creationId xmlns:a16="http://schemas.microsoft.com/office/drawing/2014/main" id="{B39DA2C1-5F05-BA40-A842-DAFF31B1E074}"/>
              </a:ext>
            </a:extLst>
          </p:cNvPr>
          <p:cNvSpPr/>
          <p:nvPr/>
        </p:nvSpPr>
        <p:spPr>
          <a:xfrm>
            <a:off x="4554527" y="203847"/>
            <a:ext cx="139781" cy="648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45BF4AD-0C32-F741-80B1-4AA333CFB4E3}"/>
              </a:ext>
            </a:extLst>
          </p:cNvPr>
          <p:cNvSpPr txBox="1"/>
          <p:nvPr/>
        </p:nvSpPr>
        <p:spPr>
          <a:xfrm>
            <a:off x="4694308" y="163078"/>
            <a:ext cx="2669642" cy="369332"/>
          </a:xfrm>
          <a:prstGeom prst="rect">
            <a:avLst/>
          </a:prstGeom>
          <a:noFill/>
        </p:spPr>
        <p:txBody>
          <a:bodyPr wrap="none" rtlCol="0">
            <a:spAutoFit/>
          </a:bodyPr>
          <a:lstStyle/>
          <a:p>
            <a:r>
              <a:rPr lang="en-US" dirty="0"/>
              <a:t>256*256 = 1x65536 vector</a:t>
            </a:r>
          </a:p>
        </p:txBody>
      </p:sp>
      <p:sp>
        <p:nvSpPr>
          <p:cNvPr id="11" name="TextBox 10">
            <a:extLst>
              <a:ext uri="{FF2B5EF4-FFF2-40B4-BE49-F238E27FC236}">
                <a16:creationId xmlns:a16="http://schemas.microsoft.com/office/drawing/2014/main" id="{0787E650-1955-DE42-9277-BC894614E855}"/>
              </a:ext>
            </a:extLst>
          </p:cNvPr>
          <p:cNvSpPr txBox="1"/>
          <p:nvPr/>
        </p:nvSpPr>
        <p:spPr>
          <a:xfrm>
            <a:off x="8326877" y="355276"/>
            <a:ext cx="3690025" cy="2031325"/>
          </a:xfrm>
          <a:prstGeom prst="rect">
            <a:avLst/>
          </a:prstGeom>
          <a:noFill/>
        </p:spPr>
        <p:txBody>
          <a:bodyPr wrap="square" rtlCol="0">
            <a:spAutoFit/>
          </a:bodyPr>
          <a:lstStyle/>
          <a:p>
            <a:pPr marL="342900" indent="-342900">
              <a:buAutoNum type="arabicPeriod"/>
            </a:pPr>
            <a:r>
              <a:rPr lang="en-US" dirty="0"/>
              <a:t>Huge amount of compute (GPUs).</a:t>
            </a:r>
          </a:p>
          <a:p>
            <a:pPr marL="342900" indent="-342900">
              <a:buAutoNum type="arabicPeriod"/>
            </a:pPr>
            <a:r>
              <a:rPr lang="en-US" dirty="0"/>
              <a:t>We need a large network.</a:t>
            </a:r>
          </a:p>
          <a:p>
            <a:pPr marL="800100" lvl="1" indent="-342900">
              <a:buAutoNum type="arabicPeriod"/>
            </a:pPr>
            <a:r>
              <a:rPr lang="en-US" dirty="0"/>
              <a:t>It automatically increases the amount of compute required</a:t>
            </a:r>
          </a:p>
          <a:p>
            <a:pPr marL="342900" indent="-342900">
              <a:buAutoNum type="arabicPeriod"/>
            </a:pPr>
            <a:r>
              <a:rPr lang="en-US" dirty="0"/>
              <a:t>Extremely large number of parameters.</a:t>
            </a:r>
          </a:p>
        </p:txBody>
      </p:sp>
      <p:sp>
        <p:nvSpPr>
          <p:cNvPr id="13" name="TextBox 12">
            <a:extLst>
              <a:ext uri="{FF2B5EF4-FFF2-40B4-BE49-F238E27FC236}">
                <a16:creationId xmlns:a16="http://schemas.microsoft.com/office/drawing/2014/main" id="{4BF83B28-5F9C-4B47-9ADF-82D3816695A8}"/>
              </a:ext>
            </a:extLst>
          </p:cNvPr>
          <p:cNvSpPr txBox="1"/>
          <p:nvPr/>
        </p:nvSpPr>
        <p:spPr>
          <a:xfrm>
            <a:off x="8421441" y="19181"/>
            <a:ext cx="3500895" cy="369332"/>
          </a:xfrm>
          <a:prstGeom prst="rect">
            <a:avLst/>
          </a:prstGeom>
          <a:noFill/>
        </p:spPr>
        <p:txBody>
          <a:bodyPr wrap="none" rtlCol="0">
            <a:spAutoFit/>
          </a:bodyPr>
          <a:lstStyle/>
          <a:p>
            <a:r>
              <a:rPr lang="en-US" b="1" dirty="0"/>
              <a:t>Problems with fully connected NW</a:t>
            </a:r>
          </a:p>
        </p:txBody>
      </p:sp>
      <p:sp>
        <p:nvSpPr>
          <p:cNvPr id="14" name="Trapezoid 13">
            <a:extLst>
              <a:ext uri="{FF2B5EF4-FFF2-40B4-BE49-F238E27FC236}">
                <a16:creationId xmlns:a16="http://schemas.microsoft.com/office/drawing/2014/main" id="{B59237C5-B604-C742-BA4D-6F089EF715A9}"/>
              </a:ext>
            </a:extLst>
          </p:cNvPr>
          <p:cNvSpPr/>
          <p:nvPr/>
        </p:nvSpPr>
        <p:spPr>
          <a:xfrm rot="5400000">
            <a:off x="5501045" y="2662417"/>
            <a:ext cx="3459805" cy="189376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BCD1D25-C24F-BF41-B6EE-5EF0D63866ED}"/>
              </a:ext>
            </a:extLst>
          </p:cNvPr>
          <p:cNvSpPr txBox="1"/>
          <p:nvPr/>
        </p:nvSpPr>
        <p:spPr>
          <a:xfrm>
            <a:off x="6989535" y="3378740"/>
            <a:ext cx="482824" cy="369332"/>
          </a:xfrm>
          <a:prstGeom prst="rect">
            <a:avLst/>
          </a:prstGeom>
          <a:noFill/>
        </p:spPr>
        <p:txBody>
          <a:bodyPr wrap="none" rtlCol="0">
            <a:spAutoFit/>
          </a:bodyPr>
          <a:lstStyle/>
          <a:p>
            <a:r>
              <a:rPr lang="en-US" dirty="0"/>
              <a:t>NN</a:t>
            </a:r>
          </a:p>
        </p:txBody>
      </p:sp>
      <p:cxnSp>
        <p:nvCxnSpPr>
          <p:cNvPr id="17" name="Straight Arrow Connector 16">
            <a:extLst>
              <a:ext uri="{FF2B5EF4-FFF2-40B4-BE49-F238E27FC236}">
                <a16:creationId xmlns:a16="http://schemas.microsoft.com/office/drawing/2014/main" id="{55573CC5-8088-654A-8142-B21760FF1B16}"/>
              </a:ext>
            </a:extLst>
          </p:cNvPr>
          <p:cNvCxnSpPr/>
          <p:nvPr/>
        </p:nvCxnSpPr>
        <p:spPr>
          <a:xfrm>
            <a:off x="8326877" y="3643039"/>
            <a:ext cx="1160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D392DE-9DDE-0646-9485-9C3B41AB3C8A}"/>
              </a:ext>
            </a:extLst>
          </p:cNvPr>
          <p:cNvCxnSpPr/>
          <p:nvPr/>
        </p:nvCxnSpPr>
        <p:spPr>
          <a:xfrm>
            <a:off x="4818435" y="3720860"/>
            <a:ext cx="1160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7EDEE6-8AEA-004B-A77A-FF12926CC21D}"/>
              </a:ext>
            </a:extLst>
          </p:cNvPr>
          <p:cNvSpPr txBox="1"/>
          <p:nvPr/>
        </p:nvSpPr>
        <p:spPr>
          <a:xfrm>
            <a:off x="9636759" y="3458373"/>
            <a:ext cx="1202573" cy="369332"/>
          </a:xfrm>
          <a:prstGeom prst="rect">
            <a:avLst/>
          </a:prstGeom>
          <a:noFill/>
        </p:spPr>
        <p:txBody>
          <a:bodyPr wrap="none" rtlCol="0">
            <a:spAutoFit/>
          </a:bodyPr>
          <a:lstStyle/>
          <a:p>
            <a:r>
              <a:rPr lang="en-US" dirty="0"/>
              <a:t>10 outputs</a:t>
            </a:r>
          </a:p>
        </p:txBody>
      </p:sp>
      <p:sp>
        <p:nvSpPr>
          <p:cNvPr id="20" name="TextBox 19">
            <a:extLst>
              <a:ext uri="{FF2B5EF4-FFF2-40B4-BE49-F238E27FC236}">
                <a16:creationId xmlns:a16="http://schemas.microsoft.com/office/drawing/2014/main" id="{A7C413DA-37CD-3C49-9F0C-0D00B773F380}"/>
              </a:ext>
            </a:extLst>
          </p:cNvPr>
          <p:cNvSpPr txBox="1"/>
          <p:nvPr/>
        </p:nvSpPr>
        <p:spPr>
          <a:xfrm>
            <a:off x="6684868" y="1334133"/>
            <a:ext cx="1092158" cy="369332"/>
          </a:xfrm>
          <a:prstGeom prst="rect">
            <a:avLst/>
          </a:prstGeom>
          <a:noFill/>
        </p:spPr>
        <p:txBody>
          <a:bodyPr wrap="none" rtlCol="0">
            <a:spAutoFit/>
          </a:bodyPr>
          <a:lstStyle/>
          <a:p>
            <a:r>
              <a:rPr lang="en-US" dirty="0"/>
              <a:t>reduction</a:t>
            </a:r>
          </a:p>
        </p:txBody>
      </p:sp>
      <p:sp>
        <p:nvSpPr>
          <p:cNvPr id="21" name="TextBox 20">
            <a:extLst>
              <a:ext uri="{FF2B5EF4-FFF2-40B4-BE49-F238E27FC236}">
                <a16:creationId xmlns:a16="http://schemas.microsoft.com/office/drawing/2014/main" id="{AA0F79F7-C134-1F44-9905-A72EAE8288B3}"/>
              </a:ext>
            </a:extLst>
          </p:cNvPr>
          <p:cNvSpPr txBox="1"/>
          <p:nvPr/>
        </p:nvSpPr>
        <p:spPr>
          <a:xfrm>
            <a:off x="5792091" y="5765433"/>
            <a:ext cx="2877711" cy="369332"/>
          </a:xfrm>
          <a:prstGeom prst="rect">
            <a:avLst/>
          </a:prstGeom>
          <a:noFill/>
        </p:spPr>
        <p:txBody>
          <a:bodyPr wrap="none" rtlCol="0">
            <a:spAutoFit/>
          </a:bodyPr>
          <a:lstStyle/>
          <a:p>
            <a:r>
              <a:rPr lang="en-US" dirty="0"/>
              <a:t>65k -&gt; 40k -&gt; 20k -&gt; 10k -&gt; …</a:t>
            </a:r>
          </a:p>
        </p:txBody>
      </p:sp>
    </p:spTree>
    <p:extLst>
      <p:ext uri="{BB962C8B-B14F-4D97-AF65-F5344CB8AC3E}">
        <p14:creationId xmlns:p14="http://schemas.microsoft.com/office/powerpoint/2010/main" val="1131795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3C92E8-D7B1-AD40-87F8-CD2C760F0CF2}"/>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5" name="Title 1">
            <a:extLst>
              <a:ext uri="{FF2B5EF4-FFF2-40B4-BE49-F238E27FC236}">
                <a16:creationId xmlns:a16="http://schemas.microsoft.com/office/drawing/2014/main" id="{E0DC1D2D-A6FB-6C49-91C3-13A4C123EE2E}"/>
              </a:ext>
            </a:extLst>
          </p:cNvPr>
          <p:cNvSpPr>
            <a:spLocks noGrp="1"/>
          </p:cNvSpPr>
          <p:nvPr>
            <p:ph type="title"/>
          </p:nvPr>
        </p:nvSpPr>
        <p:spPr>
          <a:xfrm>
            <a:off x="838200" y="365125"/>
            <a:ext cx="10515600" cy="1325563"/>
          </a:xfrm>
        </p:spPr>
        <p:txBody>
          <a:bodyPr/>
          <a:lstStyle/>
          <a:p>
            <a:r>
              <a:rPr lang="en-US" dirty="0"/>
              <a:t>Pooling</a:t>
            </a:r>
          </a:p>
        </p:txBody>
      </p:sp>
      <p:pic>
        <p:nvPicPr>
          <p:cNvPr id="6" name="Content Placeholder 3">
            <a:extLst>
              <a:ext uri="{FF2B5EF4-FFF2-40B4-BE49-F238E27FC236}">
                <a16:creationId xmlns:a16="http://schemas.microsoft.com/office/drawing/2014/main" id="{8AF70A44-6A5B-E941-A397-8DEA96DB7BF9}"/>
              </a:ext>
            </a:extLst>
          </p:cNvPr>
          <p:cNvPicPr>
            <a:picLocks noGrp="1" noChangeAspect="1"/>
          </p:cNvPicPr>
          <p:nvPr>
            <p:ph idx="1"/>
          </p:nvPr>
        </p:nvPicPr>
        <p:blipFill>
          <a:blip r:embed="rId2"/>
          <a:stretch>
            <a:fillRect/>
          </a:stretch>
        </p:blipFill>
        <p:spPr>
          <a:xfrm>
            <a:off x="838200" y="1920465"/>
            <a:ext cx="5080000" cy="4203700"/>
          </a:xfrm>
          <a:prstGeom prst="rect">
            <a:avLst/>
          </a:prstGeom>
        </p:spPr>
      </p:pic>
      <p:sp>
        <p:nvSpPr>
          <p:cNvPr id="7" name="TextBox 6">
            <a:extLst>
              <a:ext uri="{FF2B5EF4-FFF2-40B4-BE49-F238E27FC236}">
                <a16:creationId xmlns:a16="http://schemas.microsoft.com/office/drawing/2014/main" id="{455B0565-E401-3144-9280-2051B867B760}"/>
              </a:ext>
            </a:extLst>
          </p:cNvPr>
          <p:cNvSpPr txBox="1"/>
          <p:nvPr/>
        </p:nvSpPr>
        <p:spPr>
          <a:xfrm>
            <a:off x="6096000" y="2196662"/>
            <a:ext cx="5812221" cy="2308324"/>
          </a:xfrm>
          <a:prstGeom prst="rect">
            <a:avLst/>
          </a:prstGeom>
          <a:noFill/>
        </p:spPr>
        <p:txBody>
          <a:bodyPr wrap="square" rtlCol="0">
            <a:spAutoFit/>
          </a:bodyPr>
          <a:lstStyle/>
          <a:p>
            <a:r>
              <a:rPr lang="en-US" dirty="0"/>
              <a:t>Pooling operation reduces the dimensionality of each feature map by retaining the most important information present in them. There are different types of Pooling operation available, including </a:t>
            </a:r>
            <a:r>
              <a:rPr lang="en-US" dirty="0">
                <a:highlight>
                  <a:srgbClr val="FFFF00"/>
                </a:highlight>
              </a:rPr>
              <a:t>Max Pooling</a:t>
            </a:r>
            <a:r>
              <a:rPr lang="en-US" dirty="0"/>
              <a:t>, </a:t>
            </a:r>
            <a:r>
              <a:rPr lang="en-US" dirty="0">
                <a:highlight>
                  <a:srgbClr val="FFFF00"/>
                </a:highlight>
              </a:rPr>
              <a:t>Average Pooling</a:t>
            </a:r>
            <a:r>
              <a:rPr lang="en-US" dirty="0"/>
              <a:t>, etc. It is applied after convolution and RELU operations. By doing so, we reduce the size of the output feature maps considerably, thereby reducing the computational requirements for training the CNNs.</a:t>
            </a:r>
          </a:p>
        </p:txBody>
      </p:sp>
      <p:sp>
        <p:nvSpPr>
          <p:cNvPr id="8" name="TextBox 7">
            <a:extLst>
              <a:ext uri="{FF2B5EF4-FFF2-40B4-BE49-F238E27FC236}">
                <a16:creationId xmlns:a16="http://schemas.microsoft.com/office/drawing/2014/main" id="{3B278CA5-B29C-FD4C-9268-B5AA583595C7}"/>
              </a:ext>
            </a:extLst>
          </p:cNvPr>
          <p:cNvSpPr txBox="1"/>
          <p:nvPr/>
        </p:nvSpPr>
        <p:spPr>
          <a:xfrm>
            <a:off x="1765738" y="6169276"/>
            <a:ext cx="2485296" cy="369332"/>
          </a:xfrm>
          <a:prstGeom prst="rect">
            <a:avLst/>
          </a:prstGeom>
          <a:noFill/>
        </p:spPr>
        <p:txBody>
          <a:bodyPr wrap="none" rtlCol="0">
            <a:spAutoFit/>
          </a:bodyPr>
          <a:lstStyle/>
          <a:p>
            <a:r>
              <a:rPr lang="en-US" dirty="0"/>
              <a:t>Example of Max Pooling.</a:t>
            </a:r>
          </a:p>
        </p:txBody>
      </p:sp>
    </p:spTree>
    <p:extLst>
      <p:ext uri="{BB962C8B-B14F-4D97-AF65-F5344CB8AC3E}">
        <p14:creationId xmlns:p14="http://schemas.microsoft.com/office/powerpoint/2010/main" val="253965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sualizing the Feature Maps and Filters by Convolutional Neural Networks |  by Eugenia Anello | DataSeries | Medium">
            <a:extLst>
              <a:ext uri="{FF2B5EF4-FFF2-40B4-BE49-F238E27FC236}">
                <a16:creationId xmlns:a16="http://schemas.microsoft.com/office/drawing/2014/main" id="{CA853BF0-90E3-994F-8F42-7BBA8B83D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9" y="0"/>
            <a:ext cx="12192000" cy="6586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96C38D2-4141-964C-B45C-53CC65D0D1CC}"/>
              </a:ext>
            </a:extLst>
          </p:cNvPr>
          <p:cNvSpPr/>
          <p:nvPr/>
        </p:nvSpPr>
        <p:spPr>
          <a:xfrm>
            <a:off x="7226022" y="5036064"/>
            <a:ext cx="1997663" cy="646331"/>
          </a:xfrm>
          <a:prstGeom prst="rect">
            <a:avLst/>
          </a:prstGeom>
        </p:spPr>
        <p:txBody>
          <a:bodyPr wrap="none">
            <a:spAutoFit/>
          </a:bodyPr>
          <a:lstStyle/>
          <a:p>
            <a:r>
              <a:rPr lang="en-US" dirty="0">
                <a:highlight>
                  <a:srgbClr val="FFFF00"/>
                </a:highlight>
                <a:latin typeface="Menlo" panose="020B0609030804020204" pitchFamily="49" charset="0"/>
                <a:ea typeface="Menlo" panose="020B0609030804020204" pitchFamily="49" charset="0"/>
                <a:cs typeface="Menlo" panose="020B0609030804020204" pitchFamily="49" charset="0"/>
              </a:rPr>
              <a:t>filters=16, </a:t>
            </a:r>
          </a:p>
          <a:p>
            <a:r>
              <a:rPr lang="en-US"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=5</a:t>
            </a:r>
            <a:endParaRPr lang="en-US" dirty="0"/>
          </a:p>
        </p:txBody>
      </p:sp>
    </p:spTree>
    <p:extLst>
      <p:ext uri="{BB962C8B-B14F-4D97-AF65-F5344CB8AC3E}">
        <p14:creationId xmlns:p14="http://schemas.microsoft.com/office/powerpoint/2010/main" val="269035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70EFEC-FAE0-B748-BAD1-6F7C254D080A}"/>
              </a:ext>
            </a:extLst>
          </p:cNvPr>
          <p:cNvSpPr/>
          <p:nvPr/>
        </p:nvSpPr>
        <p:spPr>
          <a:xfrm>
            <a:off x="580768" y="261963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83F781-04F4-2844-848A-1AB6737C958A}"/>
              </a:ext>
            </a:extLst>
          </p:cNvPr>
          <p:cNvSpPr txBox="1"/>
          <p:nvPr/>
        </p:nvSpPr>
        <p:spPr>
          <a:xfrm>
            <a:off x="383943" y="3688492"/>
            <a:ext cx="1308050" cy="369332"/>
          </a:xfrm>
          <a:prstGeom prst="rect">
            <a:avLst/>
          </a:prstGeom>
          <a:noFill/>
        </p:spPr>
        <p:txBody>
          <a:bodyPr wrap="none" rtlCol="0">
            <a:spAutoFit/>
          </a:bodyPr>
          <a:lstStyle/>
          <a:p>
            <a:r>
              <a:rPr lang="en-US" dirty="0"/>
              <a:t>Input image</a:t>
            </a:r>
          </a:p>
        </p:txBody>
      </p:sp>
      <p:sp>
        <p:nvSpPr>
          <p:cNvPr id="7" name="Rectangle 6">
            <a:extLst>
              <a:ext uri="{FF2B5EF4-FFF2-40B4-BE49-F238E27FC236}">
                <a16:creationId xmlns:a16="http://schemas.microsoft.com/office/drawing/2014/main" id="{EA462278-8F14-ED4B-B740-91315E60EACB}"/>
              </a:ext>
            </a:extLst>
          </p:cNvPr>
          <p:cNvSpPr/>
          <p:nvPr/>
        </p:nvSpPr>
        <p:spPr>
          <a:xfrm>
            <a:off x="580768" y="2619632"/>
            <a:ext cx="253312" cy="25331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02B95C-A96E-7F41-A2CD-1656139DF877}"/>
              </a:ext>
            </a:extLst>
          </p:cNvPr>
          <p:cNvSpPr/>
          <p:nvPr/>
        </p:nvSpPr>
        <p:spPr>
          <a:xfrm>
            <a:off x="1958547" y="21212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B03B25-A9FF-6F4D-8CEA-4ABEEC725FCD}"/>
              </a:ext>
            </a:extLst>
          </p:cNvPr>
          <p:cNvSpPr/>
          <p:nvPr/>
        </p:nvSpPr>
        <p:spPr>
          <a:xfrm>
            <a:off x="2110947" y="22736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30932B-CAC6-4347-AE44-63A71AA1038C}"/>
              </a:ext>
            </a:extLst>
          </p:cNvPr>
          <p:cNvSpPr/>
          <p:nvPr/>
        </p:nvSpPr>
        <p:spPr>
          <a:xfrm>
            <a:off x="2263347" y="24260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CEE83A-FEBA-8349-BCF8-2597CA5228B9}"/>
              </a:ext>
            </a:extLst>
          </p:cNvPr>
          <p:cNvSpPr/>
          <p:nvPr/>
        </p:nvSpPr>
        <p:spPr>
          <a:xfrm>
            <a:off x="2415747" y="25784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26EC44-591F-C940-9B1C-44718857F90C}"/>
              </a:ext>
            </a:extLst>
          </p:cNvPr>
          <p:cNvSpPr/>
          <p:nvPr/>
        </p:nvSpPr>
        <p:spPr>
          <a:xfrm>
            <a:off x="2568147" y="27308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F53CB-2024-D541-8B2B-0E381574F2F1}"/>
              </a:ext>
            </a:extLst>
          </p:cNvPr>
          <p:cNvSpPr/>
          <p:nvPr/>
        </p:nvSpPr>
        <p:spPr>
          <a:xfrm>
            <a:off x="2720547" y="28832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7D8DF2-CD34-5542-8579-F01678DA2886}"/>
              </a:ext>
            </a:extLst>
          </p:cNvPr>
          <p:cNvSpPr/>
          <p:nvPr/>
        </p:nvSpPr>
        <p:spPr>
          <a:xfrm>
            <a:off x="2872947" y="30356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2B2D26-498C-E548-AC7A-8D952FCB349D}"/>
              </a:ext>
            </a:extLst>
          </p:cNvPr>
          <p:cNvSpPr/>
          <p:nvPr/>
        </p:nvSpPr>
        <p:spPr>
          <a:xfrm>
            <a:off x="3025347" y="31880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8C828B-F8D1-944A-B0F9-9F92ED3B8498}"/>
              </a:ext>
            </a:extLst>
          </p:cNvPr>
          <p:cNvSpPr/>
          <p:nvPr/>
        </p:nvSpPr>
        <p:spPr>
          <a:xfrm>
            <a:off x="362478" y="1371938"/>
            <a:ext cx="1997663" cy="646331"/>
          </a:xfrm>
          <a:prstGeom prst="rect">
            <a:avLst/>
          </a:prstGeom>
        </p:spPr>
        <p:txBody>
          <a:bodyPr wrap="none">
            <a:spAutoFit/>
          </a:bodyPr>
          <a:lstStyle/>
          <a:p>
            <a:r>
              <a:rPr lang="en-US" dirty="0">
                <a:highlight>
                  <a:srgbClr val="FFFF00"/>
                </a:highlight>
                <a:latin typeface="Menlo" panose="020B0609030804020204" pitchFamily="49" charset="0"/>
                <a:ea typeface="Menlo" panose="020B0609030804020204" pitchFamily="49" charset="0"/>
                <a:cs typeface="Menlo" panose="020B0609030804020204" pitchFamily="49" charset="0"/>
              </a:rPr>
              <a:t>filters=8, </a:t>
            </a:r>
          </a:p>
          <a:p>
            <a:r>
              <a:rPr lang="en-US"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=3</a:t>
            </a:r>
            <a:endParaRPr lang="en-US" dirty="0"/>
          </a:p>
        </p:txBody>
      </p:sp>
      <p:cxnSp>
        <p:nvCxnSpPr>
          <p:cNvPr id="18" name="Straight Arrow Connector 17">
            <a:extLst>
              <a:ext uri="{FF2B5EF4-FFF2-40B4-BE49-F238E27FC236}">
                <a16:creationId xmlns:a16="http://schemas.microsoft.com/office/drawing/2014/main" id="{136AAB88-E6CA-0245-87EC-10377909452E}"/>
              </a:ext>
            </a:extLst>
          </p:cNvPr>
          <p:cNvCxnSpPr>
            <a:stCxn id="16" idx="2"/>
            <a:endCxn id="7" idx="0"/>
          </p:cNvCxnSpPr>
          <p:nvPr/>
        </p:nvCxnSpPr>
        <p:spPr>
          <a:xfrm flipH="1">
            <a:off x="707424" y="2018269"/>
            <a:ext cx="653886" cy="601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BC33A9-1AE1-9545-84C4-4A3756E61730}"/>
              </a:ext>
            </a:extLst>
          </p:cNvPr>
          <p:cNvSpPr txBox="1"/>
          <p:nvPr/>
        </p:nvSpPr>
        <p:spPr>
          <a:xfrm>
            <a:off x="1863813" y="4213653"/>
            <a:ext cx="5345502" cy="923330"/>
          </a:xfrm>
          <a:prstGeom prst="rect">
            <a:avLst/>
          </a:prstGeom>
          <a:noFill/>
        </p:spPr>
        <p:txBody>
          <a:bodyPr wrap="none" rtlCol="0">
            <a:spAutoFit/>
          </a:bodyPr>
          <a:lstStyle/>
          <a:p>
            <a:r>
              <a:rPr lang="en-US" dirty="0"/>
              <a:t>Feature maps</a:t>
            </a:r>
          </a:p>
          <a:p>
            <a:r>
              <a:rPr lang="en-US" dirty="0"/>
              <a:t>8 of them</a:t>
            </a:r>
          </a:p>
          <a:p>
            <a:r>
              <a:rPr lang="en-US" dirty="0"/>
              <a:t>Size of feature map -&gt; parameters we set for the kernel</a:t>
            </a:r>
          </a:p>
        </p:txBody>
      </p:sp>
      <p:sp>
        <p:nvSpPr>
          <p:cNvPr id="21" name="Rectangle 20">
            <a:extLst>
              <a:ext uri="{FF2B5EF4-FFF2-40B4-BE49-F238E27FC236}">
                <a16:creationId xmlns:a16="http://schemas.microsoft.com/office/drawing/2014/main" id="{064BA6ED-48C6-774D-BCBB-CF5EEF57C3BC}"/>
              </a:ext>
            </a:extLst>
          </p:cNvPr>
          <p:cNvSpPr/>
          <p:nvPr/>
        </p:nvSpPr>
        <p:spPr>
          <a:xfrm>
            <a:off x="3021226" y="3188042"/>
            <a:ext cx="405727" cy="40572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ED56E6-2687-CB4A-9E20-C949526B5FBF}"/>
              </a:ext>
            </a:extLst>
          </p:cNvPr>
          <p:cNvSpPr/>
          <p:nvPr/>
        </p:nvSpPr>
        <p:spPr>
          <a:xfrm>
            <a:off x="3426954" y="1316333"/>
            <a:ext cx="1997663" cy="646331"/>
          </a:xfrm>
          <a:prstGeom prst="rect">
            <a:avLst/>
          </a:prstGeom>
        </p:spPr>
        <p:txBody>
          <a:bodyPr wrap="none">
            <a:spAutoFit/>
          </a:bodyPr>
          <a:lstStyle/>
          <a:p>
            <a:r>
              <a:rPr lang="en-US" dirty="0">
                <a:highlight>
                  <a:srgbClr val="FFFF00"/>
                </a:highlight>
                <a:latin typeface="Menlo" panose="020B0609030804020204" pitchFamily="49" charset="0"/>
                <a:ea typeface="Menlo" panose="020B0609030804020204" pitchFamily="49" charset="0"/>
                <a:cs typeface="Menlo" panose="020B0609030804020204" pitchFamily="49" charset="0"/>
              </a:rPr>
              <a:t>filters=4, </a:t>
            </a:r>
          </a:p>
          <a:p>
            <a:r>
              <a:rPr lang="en-US"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=4</a:t>
            </a:r>
            <a:endParaRPr lang="en-US" dirty="0"/>
          </a:p>
        </p:txBody>
      </p:sp>
      <p:cxnSp>
        <p:nvCxnSpPr>
          <p:cNvPr id="24" name="Straight Arrow Connector 23">
            <a:extLst>
              <a:ext uri="{FF2B5EF4-FFF2-40B4-BE49-F238E27FC236}">
                <a16:creationId xmlns:a16="http://schemas.microsoft.com/office/drawing/2014/main" id="{41B48CD7-E249-2A4E-B323-3F7AEA0A2CF9}"/>
              </a:ext>
            </a:extLst>
          </p:cNvPr>
          <p:cNvCxnSpPr>
            <a:cxnSpLocks/>
            <a:stCxn id="23" idx="2"/>
          </p:cNvCxnSpPr>
          <p:nvPr/>
        </p:nvCxnSpPr>
        <p:spPr>
          <a:xfrm flipH="1">
            <a:off x="3248290" y="1962664"/>
            <a:ext cx="1177496" cy="125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FF445B6-BE64-064B-B7F1-0433FE361755}"/>
              </a:ext>
            </a:extLst>
          </p:cNvPr>
          <p:cNvSpPr/>
          <p:nvPr/>
        </p:nvSpPr>
        <p:spPr>
          <a:xfrm>
            <a:off x="5105916" y="2298095"/>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FE1C9E-74EA-9E4D-8063-B6498A98F284}"/>
              </a:ext>
            </a:extLst>
          </p:cNvPr>
          <p:cNvSpPr/>
          <p:nvPr/>
        </p:nvSpPr>
        <p:spPr>
          <a:xfrm>
            <a:off x="5248018" y="2390770"/>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18D97CC-DAFA-3C42-9460-13CB6C084107}"/>
              </a:ext>
            </a:extLst>
          </p:cNvPr>
          <p:cNvSpPr/>
          <p:nvPr/>
        </p:nvSpPr>
        <p:spPr>
          <a:xfrm>
            <a:off x="5402478" y="2569943"/>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65CD129-3EA3-7A4F-AA32-245B89C3F2F1}"/>
              </a:ext>
            </a:extLst>
          </p:cNvPr>
          <p:cNvSpPr/>
          <p:nvPr/>
        </p:nvSpPr>
        <p:spPr>
          <a:xfrm>
            <a:off x="5544581" y="2724402"/>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a:extLst>
              <a:ext uri="{FF2B5EF4-FFF2-40B4-BE49-F238E27FC236}">
                <a16:creationId xmlns:a16="http://schemas.microsoft.com/office/drawing/2014/main" id="{3FDD5A40-B09B-5747-AB22-1DCA14687C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7063" y="-295922"/>
            <a:ext cx="4027556" cy="294026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F3AED75-7FC9-9747-8A9A-D9E339CCDFA0}"/>
              </a:ext>
            </a:extLst>
          </p:cNvPr>
          <p:cNvSpPr txBox="1"/>
          <p:nvPr/>
        </p:nvSpPr>
        <p:spPr>
          <a:xfrm>
            <a:off x="6950893" y="2459681"/>
            <a:ext cx="560923" cy="369332"/>
          </a:xfrm>
          <a:prstGeom prst="rect">
            <a:avLst/>
          </a:prstGeom>
          <a:noFill/>
        </p:spPr>
        <p:txBody>
          <a:bodyPr wrap="none" rtlCol="0">
            <a:spAutoFit/>
          </a:bodyPr>
          <a:lstStyle/>
          <a:p>
            <a:r>
              <a:rPr lang="en-US" dirty="0"/>
              <a:t>FCN</a:t>
            </a:r>
          </a:p>
        </p:txBody>
      </p:sp>
    </p:spTree>
    <p:extLst>
      <p:ext uri="{BB962C8B-B14F-4D97-AF65-F5344CB8AC3E}">
        <p14:creationId xmlns:p14="http://schemas.microsoft.com/office/powerpoint/2010/main" val="2384756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C721-F05F-7548-9585-3E76006810E7}"/>
              </a:ext>
            </a:extLst>
          </p:cNvPr>
          <p:cNvSpPr>
            <a:spLocks noGrp="1"/>
          </p:cNvSpPr>
          <p:nvPr>
            <p:ph type="title"/>
          </p:nvPr>
        </p:nvSpPr>
        <p:spPr/>
        <p:txBody>
          <a:bodyPr/>
          <a:lstStyle/>
          <a:p>
            <a:r>
              <a:rPr lang="en-US" dirty="0"/>
              <a:t>Step 4: Train the Deep Learning Model</a:t>
            </a:r>
          </a:p>
        </p:txBody>
      </p:sp>
      <p:sp>
        <p:nvSpPr>
          <p:cNvPr id="3" name="Content Placeholder 2">
            <a:extLst>
              <a:ext uri="{FF2B5EF4-FFF2-40B4-BE49-F238E27FC236}">
                <a16:creationId xmlns:a16="http://schemas.microsoft.com/office/drawing/2014/main" id="{2427025F-86B1-F144-BAD4-458A3CC4A5C2}"/>
              </a:ext>
            </a:extLst>
          </p:cNvPr>
          <p:cNvSpPr>
            <a:spLocks noGrp="1"/>
          </p:cNvSpPr>
          <p:nvPr>
            <p:ph idx="1"/>
          </p:nvPr>
        </p:nvSpPr>
        <p:spPr>
          <a:xfrm>
            <a:off x="838199" y="1825626"/>
            <a:ext cx="9529119" cy="1745478"/>
          </a:xfrm>
          <a:ln>
            <a:solidFill>
              <a:schemeClr val="accent2"/>
            </a:solidFill>
          </a:ln>
        </p:spPr>
        <p:txBody>
          <a:bodyPr>
            <a:normAutofit/>
          </a:bodyPr>
          <a:lstStyle/>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model.compile</a:t>
            </a:r>
            <a:r>
              <a:rPr lang="en-US" sz="1400" dirty="0">
                <a:latin typeface="Menlo" panose="020B0609030804020204" pitchFamily="49" charset="0"/>
                <a:ea typeface="Menlo" panose="020B0609030804020204" pitchFamily="49" charset="0"/>
                <a:cs typeface="Menlo" panose="020B0609030804020204" pitchFamily="49" charset="0"/>
              </a:rPr>
              <a:t>(optimizer='</a:t>
            </a:r>
            <a:r>
              <a:rPr lang="en-US" sz="1400" dirty="0" err="1">
                <a:latin typeface="Menlo" panose="020B0609030804020204" pitchFamily="49" charset="0"/>
                <a:ea typeface="Menlo" panose="020B0609030804020204" pitchFamily="49" charset="0"/>
                <a:cs typeface="Menlo" panose="020B0609030804020204" pitchFamily="49" charset="0"/>
              </a:rPr>
              <a:t>adam</a:t>
            </a:r>
            <a:r>
              <a:rPr lang="en-US" sz="14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loss=</a:t>
            </a:r>
            <a:r>
              <a:rPr lang="en-US" sz="1400" dirty="0" err="1">
                <a:latin typeface="Menlo" panose="020B0609030804020204" pitchFamily="49" charset="0"/>
                <a:ea typeface="Menlo" panose="020B0609030804020204" pitchFamily="49" charset="0"/>
                <a:cs typeface="Menlo" panose="020B0609030804020204" pitchFamily="49" charset="0"/>
              </a:rPr>
              <a:t>tf.keras.losses.SparseCategoricalCrossentropy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from_logits</a:t>
            </a:r>
            <a:r>
              <a:rPr lang="en-US" sz="1400" dirty="0">
                <a:latin typeface="Menlo" panose="020B0609030804020204" pitchFamily="49" charset="0"/>
                <a:ea typeface="Menlo" panose="020B0609030804020204" pitchFamily="49" charset="0"/>
                <a:cs typeface="Menlo" panose="020B0609030804020204" pitchFamily="49" charset="0"/>
              </a:rPr>
              <a:t>=False),</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metrics=['accuracy’])</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model.fit</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train_labels</a:t>
            </a:r>
            <a:r>
              <a:rPr lang="en-US" sz="1400" dirty="0">
                <a:latin typeface="Menlo" panose="020B0609030804020204" pitchFamily="49" charset="0"/>
                <a:ea typeface="Menlo" panose="020B0609030804020204" pitchFamily="49" charset="0"/>
                <a:cs typeface="Menlo" panose="020B0609030804020204" pitchFamily="49" charset="0"/>
              </a:rPr>
              <a:t>, epochs=10)</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4" name="Slide Number Placeholder 3">
            <a:extLst>
              <a:ext uri="{FF2B5EF4-FFF2-40B4-BE49-F238E27FC236}">
                <a16:creationId xmlns:a16="http://schemas.microsoft.com/office/drawing/2014/main" id="{94A55A25-E9C8-4E4F-8FB3-3881B4992A8E}"/>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640285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C7BD-C284-CB42-983E-5A99CF1B5C32}"/>
              </a:ext>
            </a:extLst>
          </p:cNvPr>
          <p:cNvSpPr>
            <a:spLocks noGrp="1"/>
          </p:cNvSpPr>
          <p:nvPr>
            <p:ph type="title"/>
          </p:nvPr>
        </p:nvSpPr>
        <p:spPr/>
        <p:txBody>
          <a:bodyPr/>
          <a:lstStyle/>
          <a:p>
            <a:r>
              <a:rPr lang="en-US" dirty="0"/>
              <a:t>Step 5: Evaluate the Model</a:t>
            </a:r>
          </a:p>
        </p:txBody>
      </p:sp>
      <p:sp>
        <p:nvSpPr>
          <p:cNvPr id="4" name="TextBox 3">
            <a:extLst>
              <a:ext uri="{FF2B5EF4-FFF2-40B4-BE49-F238E27FC236}">
                <a16:creationId xmlns:a16="http://schemas.microsoft.com/office/drawing/2014/main" id="{49423730-AA3E-8C46-97CB-DEB1C092B3D8}"/>
              </a:ext>
            </a:extLst>
          </p:cNvPr>
          <p:cNvSpPr txBox="1"/>
          <p:nvPr/>
        </p:nvSpPr>
        <p:spPr>
          <a:xfrm>
            <a:off x="296563" y="2508006"/>
            <a:ext cx="8132354" cy="2677656"/>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test_loss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model.evaluate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test_images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verbose=2)</a:t>
            </a:r>
          </a:p>
          <a:p>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print('\</a:t>
            </a:r>
            <a:r>
              <a:rPr lang="en-US" sz="1400" dirty="0" err="1">
                <a:latin typeface="Menlo" panose="020B0609030804020204" pitchFamily="49" charset="0"/>
                <a:ea typeface="Menlo" panose="020B0609030804020204" pitchFamily="49" charset="0"/>
                <a:cs typeface="Menlo" panose="020B0609030804020204" pitchFamily="49" charset="0"/>
              </a:rPr>
              <a:t>nTest</a:t>
            </a:r>
            <a:r>
              <a:rPr lang="en-US" sz="1400" dirty="0">
                <a:latin typeface="Menlo" panose="020B0609030804020204" pitchFamily="49" charset="0"/>
                <a:ea typeface="Menlo" panose="020B0609030804020204" pitchFamily="49" charset="0"/>
                <a:cs typeface="Menlo" panose="020B0609030804020204" pitchFamily="49" charset="0"/>
              </a:rPr>
              <a:t> accuracy:',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0</a:t>
            </a:r>
          </a:p>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figsize</a:t>
            </a:r>
            <a:r>
              <a:rPr lang="en-US" sz="1400" dirty="0">
                <a:latin typeface="Menlo" panose="020B0609030804020204" pitchFamily="49" charset="0"/>
                <a:ea typeface="Menlo" panose="020B0609030804020204" pitchFamily="49" charset="0"/>
                <a:cs typeface="Menlo" panose="020B0609030804020204" pitchFamily="49" charset="0"/>
              </a:rPr>
              <a:t>=(6,3))</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(1,2,1)</a:t>
            </a:r>
          </a:p>
          <a:p>
            <a:r>
              <a:rPr lang="en-US" sz="1400" dirty="0" err="1">
                <a:latin typeface="Menlo" panose="020B0609030804020204" pitchFamily="49" charset="0"/>
                <a:ea typeface="Menlo" panose="020B0609030804020204" pitchFamily="49" charset="0"/>
                <a:cs typeface="Menlo" panose="020B0609030804020204" pitchFamily="49" charset="0"/>
              </a:rPr>
              <a:t>plot_image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test_images.reshape</a:t>
            </a:r>
            <a:r>
              <a:rPr lang="en-US" sz="1400" dirty="0">
                <a:latin typeface="Menlo" panose="020B0609030804020204" pitchFamily="49" charset="0"/>
                <a:ea typeface="Menlo" panose="020B0609030804020204" pitchFamily="49" charset="0"/>
                <a:cs typeface="Menlo" panose="020B0609030804020204" pitchFamily="49" charset="0"/>
              </a:rPr>
              <a:t>(-1, 28,28))</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(1,2,2)</a:t>
            </a:r>
          </a:p>
          <a:p>
            <a:r>
              <a:rPr lang="en-US" sz="1400" dirty="0" err="1">
                <a:latin typeface="Menlo" panose="020B0609030804020204" pitchFamily="49" charset="0"/>
                <a:ea typeface="Menlo" panose="020B0609030804020204" pitchFamily="49" charset="0"/>
                <a:cs typeface="Menlo" panose="020B0609030804020204" pitchFamily="49" charset="0"/>
              </a:rPr>
              <a:t>plot_value_array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a:t>
            </a:r>
          </a:p>
          <a:p>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3FDC2D27-6A6F-EB4E-9F12-17AEB6876F2D}"/>
              </a:ext>
            </a:extLst>
          </p:cNvPr>
          <p:cNvPicPr>
            <a:picLocks noChangeAspect="1"/>
          </p:cNvPicPr>
          <p:nvPr/>
        </p:nvPicPr>
        <p:blipFill>
          <a:blip r:embed="rId2"/>
          <a:stretch>
            <a:fillRect/>
          </a:stretch>
        </p:blipFill>
        <p:spPr>
          <a:xfrm>
            <a:off x="8535143" y="2949874"/>
            <a:ext cx="3656858" cy="1955757"/>
          </a:xfrm>
          <a:prstGeom prst="rect">
            <a:avLst/>
          </a:prstGeom>
        </p:spPr>
      </p:pic>
      <p:sp>
        <p:nvSpPr>
          <p:cNvPr id="6" name="Slide Number Placeholder 5">
            <a:extLst>
              <a:ext uri="{FF2B5EF4-FFF2-40B4-BE49-F238E27FC236}">
                <a16:creationId xmlns:a16="http://schemas.microsoft.com/office/drawing/2014/main" id="{65F54705-4385-4F47-BC61-558846A1FFB4}"/>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262697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7062-453F-5444-AD5D-7EAC517C09B8}"/>
              </a:ext>
            </a:extLst>
          </p:cNvPr>
          <p:cNvSpPr>
            <a:spLocks noGrp="1"/>
          </p:cNvSpPr>
          <p:nvPr>
            <p:ph type="title"/>
          </p:nvPr>
        </p:nvSpPr>
        <p:spPr/>
        <p:txBody>
          <a:bodyPr>
            <a:normAutofit/>
          </a:bodyPr>
          <a:lstStyle/>
          <a:p>
            <a:r>
              <a:rPr lang="en-US" sz="4200" dirty="0"/>
              <a:t>New Model Architectures (Steps 3,4 &amp; 5)</a:t>
            </a:r>
          </a:p>
        </p:txBody>
      </p:sp>
      <p:sp>
        <p:nvSpPr>
          <p:cNvPr id="4" name="TextBox 3">
            <a:extLst>
              <a:ext uri="{FF2B5EF4-FFF2-40B4-BE49-F238E27FC236}">
                <a16:creationId xmlns:a16="http://schemas.microsoft.com/office/drawing/2014/main" id="{7C234521-F897-9646-9057-B704A640D5E5}"/>
              </a:ext>
            </a:extLst>
          </p:cNvPr>
          <p:cNvSpPr txBox="1"/>
          <p:nvPr/>
        </p:nvSpPr>
        <p:spPr>
          <a:xfrm>
            <a:off x="74527" y="496824"/>
            <a:ext cx="6500497" cy="6740307"/>
          </a:xfrm>
          <a:prstGeom prst="rect">
            <a:avLst/>
          </a:prstGeom>
          <a:noFill/>
          <a:ln>
            <a:solidFill>
              <a:schemeClr val="accent2"/>
            </a:solidFill>
          </a:ln>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model = </a:t>
            </a:r>
            <a:r>
              <a:rPr lang="en-US" sz="1200" dirty="0" err="1">
                <a:latin typeface="Menlo" panose="020B0609030804020204" pitchFamily="49" charset="0"/>
                <a:ea typeface="Menlo" panose="020B0609030804020204" pitchFamily="49" charset="0"/>
                <a:cs typeface="Menlo" panose="020B0609030804020204" pitchFamily="49" charset="0"/>
              </a:rPr>
              <a:t>tf.keras.Sequential</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tf.keras.layers.Conv2D(filters=64, </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=2, </a:t>
            </a:r>
          </a:p>
          <a:p>
            <a:pPr lvl="1"/>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input_shape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=(28,28,1)),</a:t>
            </a:r>
          </a:p>
          <a:p>
            <a:pPr lvl="1"/>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pool_size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=2),</a:t>
            </a:r>
          </a:p>
          <a:p>
            <a:pPr lvl="1"/>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tf.keras.layers.Dropout</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(0.3),</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Conv 2D, </a:t>
            </a:r>
            <a:r>
              <a:rPr lang="en-US" sz="1200" b="1" dirty="0" err="1">
                <a:latin typeface="Menlo" panose="020B0609030804020204" pitchFamily="49" charset="0"/>
                <a:ea typeface="Menlo" panose="020B0609030804020204" pitchFamily="49" charset="0"/>
                <a:cs typeface="Menlo" panose="020B0609030804020204" pitchFamily="49" charset="0"/>
              </a:rPr>
              <a:t>MaxPool</a:t>
            </a:r>
            <a:r>
              <a:rPr lang="en-US" sz="12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tf.keras.layers.Conv2D(filters=32, </a:t>
            </a:r>
            <a:r>
              <a:rPr lang="en-US" sz="1200" dirty="0" err="1">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=2,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=2),</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tf.keras.layers.Dropout</a:t>
            </a:r>
            <a:r>
              <a:rPr lang="en-US" sz="1200" dirty="0">
                <a:latin typeface="Menlo" panose="020B0609030804020204" pitchFamily="49" charset="0"/>
                <a:ea typeface="Menlo" panose="020B0609030804020204" pitchFamily="49" charset="0"/>
                <a:cs typeface="Menlo" panose="020B0609030804020204" pitchFamily="49" charset="0"/>
              </a:rPr>
              <a:t>(0.3),</a:t>
            </a:r>
          </a:p>
          <a:p>
            <a:pPr lvl="1"/>
            <a:endParaRPr lang="en-US" sz="1200" dirty="0">
              <a:latin typeface="Menlo" panose="020B0609030804020204" pitchFamily="49" charset="0"/>
              <a:ea typeface="Menlo" panose="020B0609030804020204" pitchFamily="49" charset="0"/>
              <a:cs typeface="Menlo" panose="020B0609030804020204" pitchFamily="49" charset="0"/>
            </a:endParaRPr>
          </a:p>
          <a:p>
            <a:pPr lvl="1"/>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a:t>
            </a:r>
            <a:r>
              <a:rPr lang="en-US" sz="1200" dirty="0">
                <a:highlight>
                  <a:srgbClr val="00FFFF"/>
                </a:highlight>
                <a:latin typeface="Menlo" panose="020B0609030804020204" pitchFamily="49" charset="0"/>
                <a:ea typeface="Menlo" panose="020B0609030804020204" pitchFamily="49" charset="0"/>
                <a:cs typeface="Menlo" panose="020B0609030804020204" pitchFamily="49" charset="0"/>
              </a:rPr>
              <a:t>filters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Dropout</a:t>
            </a:r>
            <a:r>
              <a:rPr lang="en-US" sz="1200" dirty="0">
                <a:latin typeface="Menlo" panose="020B0609030804020204" pitchFamily="49" charset="0"/>
                <a:ea typeface="Menlo" panose="020B0609030804020204" pitchFamily="49" charset="0"/>
                <a:cs typeface="Menlo" panose="020B0609030804020204" pitchFamily="49" charset="0"/>
              </a:rPr>
              <a:t>(...),</a:t>
            </a:r>
          </a:p>
          <a:p>
            <a:pPr lvl="1"/>
            <a:endParaRPr lang="en-US" sz="1200" dirty="0">
              <a:latin typeface="Menlo" panose="020B0609030804020204" pitchFamily="49" charset="0"/>
              <a:ea typeface="Menlo" panose="020B0609030804020204" pitchFamily="49" charset="0"/>
              <a:cs typeface="Menlo" panose="020B0609030804020204" pitchFamily="49" charset="0"/>
            </a:endParaRPr>
          </a:p>
          <a:p>
            <a:pPr lvl="1"/>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a:t>
            </a:r>
            <a:r>
              <a:rPr lang="en-US" sz="1200" dirty="0">
                <a:highlight>
                  <a:srgbClr val="00FFFF"/>
                </a:highlight>
                <a:latin typeface="Menlo" panose="020B0609030804020204" pitchFamily="49" charset="0"/>
                <a:ea typeface="Menlo" panose="020B0609030804020204" pitchFamily="49" charset="0"/>
                <a:cs typeface="Menlo" panose="020B0609030804020204" pitchFamily="49" charset="0"/>
              </a:rPr>
              <a:t>filters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Dropout</a:t>
            </a:r>
            <a:r>
              <a:rPr lang="en-US" sz="1200" dirty="0">
                <a:latin typeface="Menlo" panose="020B0609030804020204" pitchFamily="49" charset="0"/>
                <a:ea typeface="Menlo" panose="020B0609030804020204" pitchFamily="49" charset="0"/>
                <a:cs typeface="Menlo" panose="020B0609030804020204" pitchFamily="49" charset="0"/>
              </a:rPr>
              <a:t>(...),</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tf.keras.layers.Flatten</a:t>
            </a:r>
            <a:r>
              <a:rPr lang="en-US" sz="1200" dirty="0">
                <a:latin typeface="Menlo" panose="020B0609030804020204" pitchFamily="49" charset="0"/>
                <a:ea typeface="Menlo" panose="020B0609030804020204" pitchFamily="49" charset="0"/>
                <a:cs typeface="Menlo" panose="020B0609030804020204" pitchFamily="49" charset="0"/>
              </a:rPr>
              <a:t>(),</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tf.keras.layers.Dense</a:t>
            </a:r>
            <a:r>
              <a:rPr lang="en-US" sz="1200" dirty="0">
                <a:latin typeface="Menlo" panose="020B0609030804020204" pitchFamily="49" charset="0"/>
                <a:ea typeface="Menlo" panose="020B0609030804020204" pitchFamily="49" charset="0"/>
                <a:cs typeface="Menlo" panose="020B0609030804020204" pitchFamily="49" charset="0"/>
              </a:rPr>
              <a:t>(256,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tf.keras.layers.Dense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(128, activation='</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tf.keras.layers.Dropout</a:t>
            </a:r>
            <a:r>
              <a:rPr lang="en-US" sz="1200" dirty="0">
                <a:latin typeface="Menlo" panose="020B0609030804020204" pitchFamily="49" charset="0"/>
                <a:ea typeface="Menlo" panose="020B0609030804020204" pitchFamily="49" charset="0"/>
                <a:cs typeface="Menlo" panose="020B0609030804020204" pitchFamily="49" charset="0"/>
              </a:rPr>
              <a:t>(0.5),</a:t>
            </a:r>
          </a:p>
          <a:p>
            <a:pPr lvl="1"/>
            <a:r>
              <a:rPr lang="en-US" sz="1200" b="1" dirty="0">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tf.keras.layers.Dense</a:t>
            </a:r>
            <a:r>
              <a:rPr lang="en-US" sz="1200" dirty="0">
                <a:latin typeface="Menlo" panose="020B0609030804020204" pitchFamily="49" charset="0"/>
                <a:ea typeface="Menlo" panose="020B0609030804020204" pitchFamily="49" charset="0"/>
                <a:cs typeface="Menlo" panose="020B0609030804020204" pitchFamily="49" charset="0"/>
              </a:rPr>
              <a:t>(10, activation='</a:t>
            </a:r>
            <a:r>
              <a:rPr lang="en-US" sz="1200" dirty="0" err="1">
                <a:latin typeface="Menlo" panose="020B0609030804020204" pitchFamily="49" charset="0"/>
                <a:ea typeface="Menlo" panose="020B0609030804020204" pitchFamily="49" charset="0"/>
                <a:cs typeface="Menlo" panose="020B0609030804020204" pitchFamily="49" charset="0"/>
              </a:rPr>
              <a:t>softmax</a:t>
            </a:r>
            <a:r>
              <a:rPr lang="en-US" sz="1200" dirty="0">
                <a:latin typeface="Menlo" panose="020B0609030804020204" pitchFamily="49" charset="0"/>
                <a:ea typeface="Menlo" panose="020B0609030804020204" pitchFamily="49" charset="0"/>
                <a:cs typeface="Menlo" panose="020B0609030804020204" pitchFamily="49" charset="0"/>
              </a:rPr>
              <a:t>')</a:t>
            </a:r>
          </a:p>
          <a:p>
            <a:r>
              <a:rPr lang="en-US" sz="1200" dirty="0">
                <a:latin typeface="Menlo" panose="020B0609030804020204" pitchFamily="49" charset="0"/>
                <a:ea typeface="Menlo" panose="020B0609030804020204" pitchFamily="49" charset="0"/>
                <a:cs typeface="Menlo" panose="020B0609030804020204" pitchFamily="49" charset="0"/>
              </a:rPr>
              <a:t>])</a:t>
            </a:r>
          </a:p>
        </p:txBody>
      </p:sp>
      <p:sp>
        <p:nvSpPr>
          <p:cNvPr id="37" name="Slide Number Placeholder 36">
            <a:extLst>
              <a:ext uri="{FF2B5EF4-FFF2-40B4-BE49-F238E27FC236}">
                <a16:creationId xmlns:a16="http://schemas.microsoft.com/office/drawing/2014/main" id="{3AFA701B-4FA5-DD44-B5C8-75A364A9DC88}"/>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38" name="Rectangle 37">
            <a:extLst>
              <a:ext uri="{FF2B5EF4-FFF2-40B4-BE49-F238E27FC236}">
                <a16:creationId xmlns:a16="http://schemas.microsoft.com/office/drawing/2014/main" id="{56EB0373-21F1-8441-9005-522211049FBB}"/>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Hidden Layer</a:t>
            </a:r>
          </a:p>
        </p:txBody>
      </p:sp>
      <p:sp>
        <p:nvSpPr>
          <p:cNvPr id="39" name="Rectangle 38">
            <a:extLst>
              <a:ext uri="{FF2B5EF4-FFF2-40B4-BE49-F238E27FC236}">
                <a16:creationId xmlns:a16="http://schemas.microsoft.com/office/drawing/2014/main" id="{ADA23828-66F0-044B-A399-D64728D16F5B}"/>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42C28A5-0136-3844-A284-042F46184914}"/>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41" name="Straight Arrow Connector 40">
            <a:extLst>
              <a:ext uri="{FF2B5EF4-FFF2-40B4-BE49-F238E27FC236}">
                <a16:creationId xmlns:a16="http://schemas.microsoft.com/office/drawing/2014/main" id="{D154D8B1-D745-F643-A5AC-B68F0E568238}"/>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47A5CF-7E4D-284B-B205-34C9B40580F4}"/>
              </a:ext>
            </a:extLst>
          </p:cNvPr>
          <p:cNvCxnSpPr>
            <a:cxnSpLocks/>
            <a:endCxn id="38"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E7AE4B-31CC-7F4A-B6EF-4A5577DBC55A}"/>
              </a:ext>
            </a:extLst>
          </p:cNvPr>
          <p:cNvCxnSpPr>
            <a:cxnSpLocks/>
            <a:stCxn id="38" idx="3"/>
            <a:endCxn id="39"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DEB9DB3-60F3-2640-A288-879734B4228D}"/>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45" name="TextBox 44">
            <a:extLst>
              <a:ext uri="{FF2B5EF4-FFF2-40B4-BE49-F238E27FC236}">
                <a16:creationId xmlns:a16="http://schemas.microsoft.com/office/drawing/2014/main" id="{A73F25C1-3DD5-3747-A33D-73D1C7B2B0B4}"/>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46" name="Group 45">
            <a:extLst>
              <a:ext uri="{FF2B5EF4-FFF2-40B4-BE49-F238E27FC236}">
                <a16:creationId xmlns:a16="http://schemas.microsoft.com/office/drawing/2014/main" id="{B8ACB03B-E5F3-A443-8340-C391679264DD}"/>
              </a:ext>
            </a:extLst>
          </p:cNvPr>
          <p:cNvGrpSpPr/>
          <p:nvPr/>
        </p:nvGrpSpPr>
        <p:grpSpPr>
          <a:xfrm>
            <a:off x="5658524" y="3282262"/>
            <a:ext cx="1152693" cy="1169432"/>
            <a:chOff x="6806775" y="3306976"/>
            <a:chExt cx="1152693" cy="1169432"/>
          </a:xfrm>
        </p:grpSpPr>
        <p:pic>
          <p:nvPicPr>
            <p:cNvPr id="47" name="Picture 46">
              <a:extLst>
                <a:ext uri="{FF2B5EF4-FFF2-40B4-BE49-F238E27FC236}">
                  <a16:creationId xmlns:a16="http://schemas.microsoft.com/office/drawing/2014/main" id="{2EC68D4B-2C0B-9C44-827C-E3AE6F670921}"/>
                </a:ext>
              </a:extLst>
            </p:cNvPr>
            <p:cNvPicPr>
              <a:picLocks noChangeAspect="1"/>
            </p:cNvPicPr>
            <p:nvPr/>
          </p:nvPicPr>
          <p:blipFill>
            <a:blip r:embed="rId2"/>
            <a:stretch>
              <a:fillRect/>
            </a:stretch>
          </p:blipFill>
          <p:spPr>
            <a:xfrm>
              <a:off x="7133968" y="3306976"/>
              <a:ext cx="825500" cy="800100"/>
            </a:xfrm>
            <a:prstGeom prst="rect">
              <a:avLst/>
            </a:prstGeom>
          </p:spPr>
        </p:pic>
        <p:sp>
          <p:nvSpPr>
            <p:cNvPr id="48" name="TextBox 47">
              <a:extLst>
                <a:ext uri="{FF2B5EF4-FFF2-40B4-BE49-F238E27FC236}">
                  <a16:creationId xmlns:a16="http://schemas.microsoft.com/office/drawing/2014/main" id="{DCFF14F6-4C82-0440-BAAC-5274B14C8B12}"/>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49" name="TextBox 48">
              <a:extLst>
                <a:ext uri="{FF2B5EF4-FFF2-40B4-BE49-F238E27FC236}">
                  <a16:creationId xmlns:a16="http://schemas.microsoft.com/office/drawing/2014/main" id="{CEAF1F5C-601E-604F-826D-D0151A50973A}"/>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50" name="TextBox 49">
            <a:extLst>
              <a:ext uri="{FF2B5EF4-FFF2-40B4-BE49-F238E27FC236}">
                <a16:creationId xmlns:a16="http://schemas.microsoft.com/office/drawing/2014/main" id="{13EFDE0F-D46E-E345-8C1B-82673010EF5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51" name="Rectangle 50">
            <a:extLst>
              <a:ext uri="{FF2B5EF4-FFF2-40B4-BE49-F238E27FC236}">
                <a16:creationId xmlns:a16="http://schemas.microsoft.com/office/drawing/2014/main" id="{901BC7B6-C60D-D540-8A03-B26D5E0B6A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2" name="Rectangle 51">
            <a:extLst>
              <a:ext uri="{FF2B5EF4-FFF2-40B4-BE49-F238E27FC236}">
                <a16:creationId xmlns:a16="http://schemas.microsoft.com/office/drawing/2014/main" id="{9A350C18-4408-6945-883C-51D1273368C3}"/>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3" name="Straight Arrow Connector 52">
            <a:extLst>
              <a:ext uri="{FF2B5EF4-FFF2-40B4-BE49-F238E27FC236}">
                <a16:creationId xmlns:a16="http://schemas.microsoft.com/office/drawing/2014/main" id="{12EF0AB7-081D-6444-8BA1-C6BD0E56B6C7}"/>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2C74606-030A-D345-A22D-7F7880CC0410}"/>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5" name="Rectangle 54">
            <a:extLst>
              <a:ext uri="{FF2B5EF4-FFF2-40B4-BE49-F238E27FC236}">
                <a16:creationId xmlns:a16="http://schemas.microsoft.com/office/drawing/2014/main" id="{03FD124C-99F6-374E-A456-F8084AD56C83}"/>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6" name="Straight Arrow Connector 55">
            <a:extLst>
              <a:ext uri="{FF2B5EF4-FFF2-40B4-BE49-F238E27FC236}">
                <a16:creationId xmlns:a16="http://schemas.microsoft.com/office/drawing/2014/main" id="{A272AE1D-3889-2A4F-86F4-ABC3AC0F1CCC}"/>
              </a:ext>
            </a:extLst>
          </p:cNvPr>
          <p:cNvCxnSpPr>
            <a:cxnSpLocks/>
          </p:cNvCxnSpPr>
          <p:nvPr/>
        </p:nvCxnSpPr>
        <p:spPr>
          <a:xfrm>
            <a:off x="6767577" y="3697932"/>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896F57D-579C-DE4B-B416-21854E953E5D}"/>
              </a:ext>
            </a:extLst>
          </p:cNvPr>
          <p:cNvSpPr/>
          <p:nvPr/>
        </p:nvSpPr>
        <p:spPr>
          <a:xfrm>
            <a:off x="7100354" y="224120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8" name="Rectangle 57">
            <a:extLst>
              <a:ext uri="{FF2B5EF4-FFF2-40B4-BE49-F238E27FC236}">
                <a16:creationId xmlns:a16="http://schemas.microsoft.com/office/drawing/2014/main" id="{EED32A44-0373-C645-9B26-A1EE95C2914C}"/>
              </a:ext>
            </a:extLst>
          </p:cNvPr>
          <p:cNvSpPr/>
          <p:nvPr/>
        </p:nvSpPr>
        <p:spPr>
          <a:xfrm>
            <a:off x="7495770" y="224120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Tree>
    <p:extLst>
      <p:ext uri="{BB962C8B-B14F-4D97-AF65-F5344CB8AC3E}">
        <p14:creationId xmlns:p14="http://schemas.microsoft.com/office/powerpoint/2010/main" val="24376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8F06-6CB1-D443-B3A7-5754D90ABA2C}"/>
              </a:ext>
            </a:extLst>
          </p:cNvPr>
          <p:cNvSpPr>
            <a:spLocks noGrp="1"/>
          </p:cNvSpPr>
          <p:nvPr>
            <p:ph type="title"/>
          </p:nvPr>
        </p:nvSpPr>
        <p:spPr/>
        <p:txBody>
          <a:bodyPr/>
          <a:lstStyle/>
          <a:p>
            <a:r>
              <a:rPr lang="en-US" dirty="0"/>
              <a:t>Terminology</a:t>
            </a:r>
          </a:p>
        </p:txBody>
      </p:sp>
      <p:graphicFrame>
        <p:nvGraphicFramePr>
          <p:cNvPr id="5" name="Table 5">
            <a:extLst>
              <a:ext uri="{FF2B5EF4-FFF2-40B4-BE49-F238E27FC236}">
                <a16:creationId xmlns:a16="http://schemas.microsoft.com/office/drawing/2014/main" id="{20AD850E-CB2E-3440-A1ED-0A0F86A29592}"/>
              </a:ext>
            </a:extLst>
          </p:cNvPr>
          <p:cNvGraphicFramePr>
            <a:graphicFrameLocks noGrp="1"/>
          </p:cNvGraphicFramePr>
          <p:nvPr>
            <p:extLst>
              <p:ext uri="{D42A27DB-BD31-4B8C-83A1-F6EECF244321}">
                <p14:modId xmlns:p14="http://schemas.microsoft.com/office/powerpoint/2010/main" val="2188336090"/>
              </p:ext>
            </p:extLst>
          </p:nvPr>
        </p:nvGraphicFramePr>
        <p:xfrm>
          <a:off x="719781" y="1557177"/>
          <a:ext cx="10752438" cy="4724400"/>
        </p:xfrm>
        <a:graphic>
          <a:graphicData uri="http://schemas.openxmlformats.org/drawingml/2006/table">
            <a:tbl>
              <a:tblPr firstRow="1" bandRow="1">
                <a:tableStyleId>{5C22544A-7EE6-4342-B048-85BDC9FD1C3A}</a:tableStyleId>
              </a:tblPr>
              <a:tblGrid>
                <a:gridCol w="2164492">
                  <a:extLst>
                    <a:ext uri="{9D8B030D-6E8A-4147-A177-3AD203B41FA5}">
                      <a16:colId xmlns:a16="http://schemas.microsoft.com/office/drawing/2014/main" val="2087441392"/>
                    </a:ext>
                  </a:extLst>
                </a:gridCol>
                <a:gridCol w="8587946">
                  <a:extLst>
                    <a:ext uri="{9D8B030D-6E8A-4147-A177-3AD203B41FA5}">
                      <a16:colId xmlns:a16="http://schemas.microsoft.com/office/drawing/2014/main" val="3966875991"/>
                    </a:ext>
                  </a:extLst>
                </a:gridCol>
              </a:tblGrid>
              <a:tr h="319906">
                <a:tc>
                  <a:txBody>
                    <a:bodyPr/>
                    <a:lstStyle/>
                    <a:p>
                      <a:r>
                        <a:rPr lang="en-US" sz="1600" b="0" dirty="0">
                          <a:solidFill>
                            <a:schemeClr val="tx1"/>
                          </a:solidFill>
                          <a:latin typeface="Arial" panose="020B0604020202020204" pitchFamily="34" charset="0"/>
                          <a:cs typeface="Arial" panose="020B0604020202020204" pitchFamily="34" charset="0"/>
                        </a:rPr>
                        <a:t>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The set of examples used in one </a:t>
                      </a:r>
                      <a:r>
                        <a:rPr lang="en-US" sz="1600" b="1" i="0" kern="1200" dirty="0">
                          <a:solidFill>
                            <a:schemeClr val="tx1"/>
                          </a:solidFill>
                          <a:effectLst/>
                          <a:latin typeface="Arial" panose="020B0604020202020204" pitchFamily="34" charset="0"/>
                          <a:ea typeface="+mn-ea"/>
                          <a:cs typeface="Arial" panose="020B0604020202020204" pitchFamily="34" charset="0"/>
                          <a:hlinkClick r:id="rId2">
                            <a:extLst>
                              <a:ext uri="{A12FA001-AC4F-418D-AE19-62706E023703}">
                                <ahyp:hlinkClr xmlns:ahyp="http://schemas.microsoft.com/office/drawing/2018/hyperlinkcolor" val="tx"/>
                              </a:ext>
                            </a:extLst>
                          </a:hlinkClick>
                        </a:rPr>
                        <a:t>iteration</a:t>
                      </a:r>
                      <a:r>
                        <a:rPr lang="en-US" sz="1600" b="0" i="0" kern="1200" dirty="0">
                          <a:solidFill>
                            <a:schemeClr val="tx1"/>
                          </a:solidFill>
                          <a:effectLst/>
                          <a:latin typeface="Arial" panose="020B0604020202020204" pitchFamily="34" charset="0"/>
                          <a:ea typeface="+mn-ea"/>
                          <a:cs typeface="Arial" panose="020B0604020202020204" pitchFamily="34" charset="0"/>
                        </a:rPr>
                        <a:t> (that is, one </a:t>
                      </a:r>
                      <a:r>
                        <a:rPr lang="en-US" sz="1600" b="1" i="0" kern="1200" dirty="0">
                          <a:solidFill>
                            <a:schemeClr val="tx1"/>
                          </a:solidFill>
                          <a:effectLst/>
                          <a:latin typeface="Arial" panose="020B0604020202020204" pitchFamily="34" charset="0"/>
                          <a:ea typeface="+mn-ea"/>
                          <a:cs typeface="Arial" panose="020B0604020202020204" pitchFamily="34" charset="0"/>
                          <a:hlinkClick r:id="rId3">
                            <a:extLst>
                              <a:ext uri="{A12FA001-AC4F-418D-AE19-62706E023703}">
                                <ahyp:hlinkClr xmlns:ahyp="http://schemas.microsoft.com/office/drawing/2018/hyperlinkcolor" val="tx"/>
                              </a:ext>
                            </a:extLst>
                          </a:hlinkClick>
                        </a:rPr>
                        <a:t>gradient</a:t>
                      </a:r>
                      <a:r>
                        <a:rPr lang="en-US" sz="1600" b="0" i="0" kern="1200" dirty="0">
                          <a:solidFill>
                            <a:schemeClr val="tx1"/>
                          </a:solidFill>
                          <a:effectLst/>
                          <a:latin typeface="Arial" panose="020B0604020202020204" pitchFamily="34" charset="0"/>
                          <a:ea typeface="+mn-ea"/>
                          <a:cs typeface="Arial" panose="020B0604020202020204" pitchFamily="34" charset="0"/>
                        </a:rPr>
                        <a:t> update) of </a:t>
                      </a:r>
                      <a:r>
                        <a:rPr lang="en-US" sz="1600" b="1" i="0" kern="1200" dirty="0">
                          <a:solidFill>
                            <a:schemeClr val="tx1"/>
                          </a:solidFill>
                          <a:effectLst/>
                          <a:latin typeface="Arial" panose="020B0604020202020204" pitchFamily="34" charset="0"/>
                          <a:ea typeface="+mn-ea"/>
                          <a:cs typeface="Arial" panose="020B0604020202020204" pitchFamily="34" charset="0"/>
                          <a:hlinkClick r:id="rId4">
                            <a:extLst>
                              <a:ext uri="{A12FA001-AC4F-418D-AE19-62706E023703}">
                                <ahyp:hlinkClr xmlns:ahyp="http://schemas.microsoft.com/office/drawing/2018/hyperlinkcolor" val="tx"/>
                              </a:ext>
                            </a:extLst>
                          </a:hlinkClick>
                        </a:rPr>
                        <a:t>model training</a:t>
                      </a:r>
                      <a:r>
                        <a:rPr lang="en-US" sz="1600" b="0" i="0" kern="1200" dirty="0">
                          <a:solidFill>
                            <a:schemeClr val="tx1"/>
                          </a:solidFill>
                          <a:effectLst/>
                          <a:latin typeface="Arial" panose="020B0604020202020204" pitchFamily="34" charset="0"/>
                          <a:ea typeface="+mn-ea"/>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1523004"/>
                  </a:ext>
                </a:extLst>
              </a:tr>
              <a:tr h="319906">
                <a:tc>
                  <a:txBody>
                    <a:bodyPr/>
                    <a:lstStyle/>
                    <a:p>
                      <a:r>
                        <a:rPr lang="en-US" sz="1600" b="0" dirty="0">
                          <a:solidFill>
                            <a:schemeClr val="tx1"/>
                          </a:solidFill>
                          <a:latin typeface="Arial" panose="020B0604020202020204" pitchFamily="34" charset="0"/>
                          <a:cs typeface="Arial" panose="020B0604020202020204" pitchFamily="34" charset="0"/>
                        </a:rPr>
                        <a:t>Batch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The number of examples in each 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20999"/>
                  </a:ext>
                </a:extLst>
              </a:tr>
              <a:tr h="457009">
                <a:tc>
                  <a:txBody>
                    <a:bodyPr/>
                    <a:lstStyle/>
                    <a:p>
                      <a:r>
                        <a:rPr lang="en-US" sz="1600" b="0" dirty="0">
                          <a:solidFill>
                            <a:schemeClr val="tx1"/>
                          </a:solidFill>
                          <a:latin typeface="Arial" panose="020B0604020202020204" pitchFamily="34" charset="0"/>
                          <a:cs typeface="Arial" panose="020B0604020202020204" pitchFamily="34" charset="0"/>
                        </a:rPr>
                        <a:t>Epoch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The number of times we cover the entire dataset during training. Steps in each epoch = Total samples / batch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567051"/>
                  </a:ext>
                </a:extLst>
              </a:tr>
              <a:tr h="185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rial" panose="020B0604020202020204" pitchFamily="34" charset="0"/>
                          <a:ea typeface="+mn-ea"/>
                          <a:cs typeface="Arial" panose="020B0604020202020204" pitchFamily="34" charset="0"/>
                        </a:rPr>
                        <a:t>Activation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A function (for example, </a:t>
                      </a:r>
                      <a:r>
                        <a:rPr lang="en-US" sz="1600" b="1" i="0" kern="1200" dirty="0">
                          <a:solidFill>
                            <a:schemeClr val="tx1"/>
                          </a:solidFill>
                          <a:effectLst/>
                          <a:latin typeface="Arial" panose="020B0604020202020204" pitchFamily="34" charset="0"/>
                          <a:ea typeface="+mn-ea"/>
                          <a:cs typeface="Arial" panose="020B0604020202020204" pitchFamily="34" charset="0"/>
                          <a:hlinkClick r:id="rId5">
                            <a:extLst>
                              <a:ext uri="{A12FA001-AC4F-418D-AE19-62706E023703}">
                                <ahyp:hlinkClr xmlns:ahyp="http://schemas.microsoft.com/office/drawing/2018/hyperlinkcolor" val="tx"/>
                              </a:ext>
                            </a:extLst>
                          </a:hlinkClick>
                        </a:rPr>
                        <a:t>ReLU</a:t>
                      </a:r>
                      <a:r>
                        <a:rPr lang="en-US" sz="1600" b="0" i="0" kern="1200" dirty="0">
                          <a:solidFill>
                            <a:schemeClr val="tx1"/>
                          </a:solidFill>
                          <a:effectLst/>
                          <a:latin typeface="Arial" panose="020B0604020202020204" pitchFamily="34" charset="0"/>
                          <a:ea typeface="+mn-ea"/>
                          <a:cs typeface="Arial" panose="020B0604020202020204" pitchFamily="34" charset="0"/>
                        </a:rPr>
                        <a:t> or </a:t>
                      </a:r>
                      <a:r>
                        <a:rPr lang="en-US" sz="1600" b="1" i="0" kern="1200" dirty="0">
                          <a:solidFill>
                            <a:schemeClr val="tx1"/>
                          </a:solidFill>
                          <a:effectLst/>
                          <a:latin typeface="Arial" panose="020B0604020202020204" pitchFamily="34" charset="0"/>
                          <a:ea typeface="+mn-ea"/>
                          <a:cs typeface="Arial" panose="020B0604020202020204" pitchFamily="34" charset="0"/>
                          <a:hlinkClick r:id="rId6">
                            <a:extLst>
                              <a:ext uri="{A12FA001-AC4F-418D-AE19-62706E023703}">
                                <ahyp:hlinkClr xmlns:ahyp="http://schemas.microsoft.com/office/drawing/2018/hyperlinkcolor" val="tx"/>
                              </a:ext>
                            </a:extLst>
                          </a:hlinkClick>
                        </a:rPr>
                        <a:t>sigmoid</a:t>
                      </a:r>
                      <a:r>
                        <a:rPr lang="en-US" sz="1600" b="0" i="0" kern="1200" dirty="0">
                          <a:solidFill>
                            <a:schemeClr val="tx1"/>
                          </a:solidFill>
                          <a:effectLst/>
                          <a:latin typeface="Arial" panose="020B0604020202020204" pitchFamily="34" charset="0"/>
                          <a:ea typeface="+mn-ea"/>
                          <a:cs typeface="Arial" panose="020B0604020202020204" pitchFamily="34" charset="0"/>
                        </a:rPr>
                        <a:t>) that takes in the weighted sum of all of the inputs from the previous layer and then generates and passes an output value (typically nonlinear) to the next layer.</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815208"/>
                  </a:ext>
                </a:extLst>
              </a:tr>
              <a:tr h="185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rial" panose="020B0604020202020204" pitchFamily="34" charset="0"/>
                          <a:ea typeface="+mn-ea"/>
                          <a:cs typeface="Arial" panose="020B0604020202020204" pitchFamily="34" charset="0"/>
                        </a:rPr>
                        <a:t>Iteration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A single update of a model's weights during training. An iteration consists of computing the gradients of the parameters with respect to the loss on a single </a:t>
                      </a:r>
                      <a:r>
                        <a:rPr lang="en-US" sz="1600" b="1" i="0" kern="1200" dirty="0">
                          <a:solidFill>
                            <a:schemeClr val="tx1"/>
                          </a:solidFill>
                          <a:effectLst/>
                          <a:latin typeface="Arial" panose="020B0604020202020204" pitchFamily="34" charset="0"/>
                          <a:ea typeface="+mn-ea"/>
                          <a:cs typeface="Arial" panose="020B0604020202020204" pitchFamily="34" charset="0"/>
                          <a:hlinkClick r:id="rId7">
                            <a:extLst>
                              <a:ext uri="{A12FA001-AC4F-418D-AE19-62706E023703}">
                                <ahyp:hlinkClr xmlns:ahyp="http://schemas.microsoft.com/office/drawing/2018/hyperlinkcolor" val="tx"/>
                              </a:ext>
                            </a:extLst>
                          </a:hlinkClick>
                        </a:rPr>
                        <a:t>batch</a:t>
                      </a:r>
                      <a:r>
                        <a:rPr lang="en-US" sz="1600" b="0" i="0" kern="1200" dirty="0">
                          <a:solidFill>
                            <a:schemeClr val="tx1"/>
                          </a:solidFill>
                          <a:effectLst/>
                          <a:latin typeface="Arial" panose="020B0604020202020204" pitchFamily="34" charset="0"/>
                          <a:ea typeface="+mn-ea"/>
                          <a:cs typeface="Arial" panose="020B0604020202020204" pitchFamily="34" charset="0"/>
                        </a:rPr>
                        <a:t> of data.</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850293"/>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Dense or Fully Connected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 </a:t>
                      </a:r>
                      <a:r>
                        <a:rPr lang="en-US" sz="1600" b="1" i="0" kern="1200" dirty="0">
                          <a:solidFill>
                            <a:schemeClr val="dk1"/>
                          </a:solidFill>
                          <a:effectLst/>
                          <a:latin typeface="Arial" panose="020B0604020202020204" pitchFamily="34" charset="0"/>
                          <a:ea typeface="+mn-ea"/>
                          <a:cs typeface="Arial" panose="020B0604020202020204" pitchFamily="34" charset="0"/>
                          <a:hlinkClick r:id="rId8"/>
                        </a:rPr>
                        <a:t>hidden layer</a:t>
                      </a:r>
                      <a:r>
                        <a:rPr lang="en-US" sz="1600" b="0" i="0" kern="1200" dirty="0">
                          <a:solidFill>
                            <a:schemeClr val="dk1"/>
                          </a:solidFill>
                          <a:effectLst/>
                          <a:latin typeface="Arial" panose="020B0604020202020204" pitchFamily="34" charset="0"/>
                          <a:ea typeface="+mn-ea"/>
                          <a:cs typeface="Arial" panose="020B0604020202020204" pitchFamily="34" charset="0"/>
                        </a:rPr>
                        <a:t> in which each </a:t>
                      </a:r>
                      <a:r>
                        <a:rPr lang="en-US" sz="1600" b="1" i="0" kern="1200" dirty="0">
                          <a:solidFill>
                            <a:schemeClr val="dk1"/>
                          </a:solidFill>
                          <a:effectLst/>
                          <a:latin typeface="Arial" panose="020B0604020202020204" pitchFamily="34" charset="0"/>
                          <a:ea typeface="+mn-ea"/>
                          <a:cs typeface="Arial" panose="020B0604020202020204" pitchFamily="34" charset="0"/>
                          <a:hlinkClick r:id="rId9"/>
                        </a:rPr>
                        <a:t>node</a:t>
                      </a:r>
                      <a:r>
                        <a:rPr lang="en-US" sz="1600" b="0" i="0" kern="1200" dirty="0">
                          <a:solidFill>
                            <a:schemeClr val="dk1"/>
                          </a:solidFill>
                          <a:effectLst/>
                          <a:latin typeface="Arial" panose="020B0604020202020204" pitchFamily="34" charset="0"/>
                          <a:ea typeface="+mn-ea"/>
                          <a:cs typeface="Arial" panose="020B0604020202020204" pitchFamily="34" charset="0"/>
                        </a:rPr>
                        <a:t> is connected to </a:t>
                      </a:r>
                      <a:r>
                        <a:rPr lang="en-US" sz="1600" b="0" i="1" kern="1200" dirty="0">
                          <a:solidFill>
                            <a:schemeClr val="dk1"/>
                          </a:solidFill>
                          <a:effectLst/>
                          <a:latin typeface="Arial" panose="020B0604020202020204" pitchFamily="34" charset="0"/>
                          <a:ea typeface="+mn-ea"/>
                          <a:cs typeface="Arial" panose="020B0604020202020204" pitchFamily="34" charset="0"/>
                        </a:rPr>
                        <a:t>every</a:t>
                      </a:r>
                      <a:r>
                        <a:rPr lang="en-US" sz="1600" b="0" i="0" kern="1200" dirty="0">
                          <a:solidFill>
                            <a:schemeClr val="dk1"/>
                          </a:solidFill>
                          <a:effectLst/>
                          <a:latin typeface="Arial" panose="020B0604020202020204" pitchFamily="34" charset="0"/>
                          <a:ea typeface="+mn-ea"/>
                          <a:cs typeface="Arial" panose="020B0604020202020204" pitchFamily="34" charset="0"/>
                        </a:rPr>
                        <a:t> node in the subsequent hidden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475698"/>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Generalization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Refers to your model's ability to make correct predictions on new, previously unseen data as opposed to the data used to train the model.</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887868"/>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Hidden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kern="1200" dirty="0">
                          <a:solidFill>
                            <a:schemeClr val="dk1"/>
                          </a:solidFill>
                          <a:effectLst/>
                          <a:latin typeface="+mn-lt"/>
                          <a:ea typeface="+mn-ea"/>
                          <a:cs typeface="+mn-cs"/>
                        </a:rPr>
                        <a:t>A synthetic layer in a </a:t>
                      </a:r>
                      <a:r>
                        <a:rPr lang="en-US" sz="1800" b="1" i="0" kern="1200" dirty="0">
                          <a:solidFill>
                            <a:schemeClr val="dk1"/>
                          </a:solidFill>
                          <a:effectLst/>
                          <a:latin typeface="+mn-lt"/>
                          <a:ea typeface="+mn-ea"/>
                          <a:cs typeface="+mn-cs"/>
                          <a:hlinkClick r:id="rId10"/>
                        </a:rPr>
                        <a:t>neural network</a:t>
                      </a:r>
                      <a:r>
                        <a:rPr lang="en-US" sz="1800" b="0" i="0" kern="1200" dirty="0">
                          <a:solidFill>
                            <a:schemeClr val="dk1"/>
                          </a:solidFill>
                          <a:effectLst/>
                          <a:latin typeface="+mn-lt"/>
                          <a:ea typeface="+mn-ea"/>
                          <a:cs typeface="+mn-cs"/>
                        </a:rPr>
                        <a:t> between the </a:t>
                      </a:r>
                      <a:r>
                        <a:rPr lang="en-US" sz="1800" b="1" i="0" kern="1200" dirty="0">
                          <a:solidFill>
                            <a:schemeClr val="dk1"/>
                          </a:solidFill>
                          <a:effectLst/>
                          <a:latin typeface="+mn-lt"/>
                          <a:ea typeface="+mn-ea"/>
                          <a:cs typeface="+mn-cs"/>
                          <a:hlinkClick r:id="rId11"/>
                        </a:rPr>
                        <a:t>input layer</a:t>
                      </a:r>
                      <a:r>
                        <a:rPr lang="en-US" sz="1800" b="0" i="0" kern="1200" dirty="0">
                          <a:solidFill>
                            <a:schemeClr val="dk1"/>
                          </a:solidFill>
                          <a:effectLst/>
                          <a:latin typeface="+mn-lt"/>
                          <a:ea typeface="+mn-ea"/>
                          <a:cs typeface="+mn-cs"/>
                        </a:rPr>
                        <a:t> (that is, the features) and the </a:t>
                      </a:r>
                      <a:r>
                        <a:rPr lang="en-US" sz="1800" b="1" i="0" kern="1200" dirty="0">
                          <a:solidFill>
                            <a:schemeClr val="dk1"/>
                          </a:solidFill>
                          <a:effectLst/>
                          <a:latin typeface="+mn-lt"/>
                          <a:ea typeface="+mn-ea"/>
                          <a:cs typeface="+mn-cs"/>
                          <a:hlinkClick r:id="rId12"/>
                        </a:rPr>
                        <a:t>output layer</a:t>
                      </a:r>
                      <a:r>
                        <a:rPr lang="en-US" sz="1800" b="0" i="0" kern="1200" dirty="0">
                          <a:solidFill>
                            <a:schemeClr val="dk1"/>
                          </a:solidFill>
                          <a:effectLst/>
                          <a:latin typeface="+mn-lt"/>
                          <a:ea typeface="+mn-ea"/>
                          <a:cs typeface="+mn-cs"/>
                        </a:rPr>
                        <a:t> (the prediction). Hidden layers typically contain an </a:t>
                      </a:r>
                      <a:r>
                        <a:rPr lang="en-US" sz="1800" b="1" i="0" kern="1200" dirty="0">
                          <a:solidFill>
                            <a:schemeClr val="dk1"/>
                          </a:solidFill>
                          <a:effectLst/>
                          <a:latin typeface="+mn-lt"/>
                          <a:ea typeface="+mn-ea"/>
                          <a:cs typeface="+mn-cs"/>
                          <a:hlinkClick r:id="rId13"/>
                        </a:rPr>
                        <a:t>activation function</a:t>
                      </a:r>
                      <a:r>
                        <a:rPr lang="en-US" sz="1800" b="0" i="0" kern="1200" dirty="0">
                          <a:solidFill>
                            <a:schemeClr val="dk1"/>
                          </a:solidFill>
                          <a:effectLst/>
                          <a:latin typeface="+mn-lt"/>
                          <a:ea typeface="+mn-ea"/>
                          <a:cs typeface="+mn-cs"/>
                        </a:rPr>
                        <a:t> (such as </a:t>
                      </a:r>
                      <a:r>
                        <a:rPr lang="en-US" sz="1800" b="1" i="0" kern="1200" dirty="0">
                          <a:solidFill>
                            <a:schemeClr val="dk1"/>
                          </a:solidFill>
                          <a:effectLst/>
                          <a:latin typeface="+mn-lt"/>
                          <a:ea typeface="+mn-ea"/>
                          <a:cs typeface="+mn-cs"/>
                          <a:hlinkClick r:id="rId5"/>
                        </a:rPr>
                        <a:t>ReLU</a:t>
                      </a:r>
                      <a:r>
                        <a:rPr lang="en-US" sz="1800" b="0" i="0" kern="1200" dirty="0">
                          <a:solidFill>
                            <a:schemeClr val="dk1"/>
                          </a:solidFill>
                          <a:effectLst/>
                          <a:latin typeface="+mn-lt"/>
                          <a:ea typeface="+mn-ea"/>
                          <a:cs typeface="+mn-cs"/>
                        </a:rPr>
                        <a:t>) for training.</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5408803"/>
                  </a:ext>
                </a:extLst>
              </a:tr>
            </a:tbl>
          </a:graphicData>
        </a:graphic>
      </p:graphicFrame>
      <p:sp>
        <p:nvSpPr>
          <p:cNvPr id="8" name="TextBox 7">
            <a:extLst>
              <a:ext uri="{FF2B5EF4-FFF2-40B4-BE49-F238E27FC236}">
                <a16:creationId xmlns:a16="http://schemas.microsoft.com/office/drawing/2014/main" id="{78A647A4-C5A5-3042-9ED4-16A56F7ED225}"/>
              </a:ext>
            </a:extLst>
          </p:cNvPr>
          <p:cNvSpPr txBox="1"/>
          <p:nvPr/>
        </p:nvSpPr>
        <p:spPr>
          <a:xfrm>
            <a:off x="8963231" y="66504"/>
            <a:ext cx="3228769" cy="246221"/>
          </a:xfrm>
          <a:prstGeom prst="rect">
            <a:avLst/>
          </a:prstGeom>
          <a:noFill/>
        </p:spPr>
        <p:txBody>
          <a:bodyPr wrap="none" rtlCol="0">
            <a:spAutoFit/>
          </a:bodyPr>
          <a:lstStyle/>
          <a:p>
            <a:r>
              <a:rPr lang="en-US" sz="1000" dirty="0"/>
              <a:t>https://</a:t>
            </a:r>
            <a:r>
              <a:rPr lang="en-US" sz="1000" dirty="0" err="1"/>
              <a:t>developers.google.com</a:t>
            </a:r>
            <a:r>
              <a:rPr lang="en-US" sz="1000" dirty="0"/>
              <a:t>/machine-learning/glossary</a:t>
            </a:r>
          </a:p>
        </p:txBody>
      </p:sp>
      <p:sp>
        <p:nvSpPr>
          <p:cNvPr id="9" name="Slide Number Placeholder 8">
            <a:extLst>
              <a:ext uri="{FF2B5EF4-FFF2-40B4-BE49-F238E27FC236}">
                <a16:creationId xmlns:a16="http://schemas.microsoft.com/office/drawing/2014/main" id="{3394CC8C-C58C-F74C-A560-F0340122FE9F}"/>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76255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611BE3-AAEE-9145-B86A-BFEFDE1E0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344" y="137676"/>
            <a:ext cx="3954644" cy="2227783"/>
          </a:xfrm>
          <a:prstGeom prst="rect">
            <a:avLst/>
          </a:prstGeom>
          <a:ln w="28575">
            <a:solidFill>
              <a:schemeClr val="tx1"/>
            </a:solidFill>
          </a:ln>
        </p:spPr>
      </p:pic>
      <p:pic>
        <p:nvPicPr>
          <p:cNvPr id="5" name="Picture 2" descr="Graphical user interface, application&#10;&#10;Description automatically generated">
            <a:extLst>
              <a:ext uri="{FF2B5EF4-FFF2-40B4-BE49-F238E27FC236}">
                <a16:creationId xmlns:a16="http://schemas.microsoft.com/office/drawing/2014/main" id="{ECADB2CA-6BB5-8545-A75E-63EDBA8F1DA5}"/>
              </a:ext>
            </a:extLst>
          </p:cNvPr>
          <p:cNvPicPr>
            <a:picLocks noChangeAspect="1"/>
          </p:cNvPicPr>
          <p:nvPr/>
        </p:nvPicPr>
        <p:blipFill>
          <a:blip r:embed="rId3"/>
          <a:stretch>
            <a:fillRect/>
          </a:stretch>
        </p:blipFill>
        <p:spPr>
          <a:xfrm>
            <a:off x="7886714" y="4419608"/>
            <a:ext cx="4305286" cy="2136737"/>
          </a:xfrm>
          <a:prstGeom prst="rect">
            <a:avLst/>
          </a:prstGeom>
          <a:ln w="15875">
            <a:solidFill>
              <a:schemeClr val="accent2"/>
            </a:solidFill>
          </a:ln>
        </p:spPr>
      </p:pic>
      <p:grpSp>
        <p:nvGrpSpPr>
          <p:cNvPr id="18" name="Group 17">
            <a:extLst>
              <a:ext uri="{FF2B5EF4-FFF2-40B4-BE49-F238E27FC236}">
                <a16:creationId xmlns:a16="http://schemas.microsoft.com/office/drawing/2014/main" id="{2417CA09-E40E-9548-9403-072E7BBE2B54}"/>
              </a:ext>
            </a:extLst>
          </p:cNvPr>
          <p:cNvGrpSpPr/>
          <p:nvPr/>
        </p:nvGrpSpPr>
        <p:grpSpPr>
          <a:xfrm>
            <a:off x="184819" y="137677"/>
            <a:ext cx="2623822" cy="1622376"/>
            <a:chOff x="5645150" y="3154880"/>
            <a:chExt cx="3060700" cy="1892509"/>
          </a:xfrm>
        </p:grpSpPr>
        <p:pic>
          <p:nvPicPr>
            <p:cNvPr id="19" name="Picture 18">
              <a:extLst>
                <a:ext uri="{FF2B5EF4-FFF2-40B4-BE49-F238E27FC236}">
                  <a16:creationId xmlns:a16="http://schemas.microsoft.com/office/drawing/2014/main" id="{BB278180-8B05-9A48-A463-EC4963D8FF8B}"/>
                </a:ext>
              </a:extLst>
            </p:cNvPr>
            <p:cNvPicPr>
              <a:picLocks noChangeAspect="1"/>
            </p:cNvPicPr>
            <p:nvPr/>
          </p:nvPicPr>
          <p:blipFill>
            <a:blip r:embed="rId4"/>
            <a:stretch>
              <a:fillRect/>
            </a:stretch>
          </p:blipFill>
          <p:spPr>
            <a:xfrm>
              <a:off x="5645150" y="3154880"/>
              <a:ext cx="1625600" cy="673100"/>
            </a:xfrm>
            <a:prstGeom prst="rect">
              <a:avLst/>
            </a:prstGeom>
          </p:spPr>
        </p:pic>
        <p:pic>
          <p:nvPicPr>
            <p:cNvPr id="20" name="Picture 19">
              <a:extLst>
                <a:ext uri="{FF2B5EF4-FFF2-40B4-BE49-F238E27FC236}">
                  <a16:creationId xmlns:a16="http://schemas.microsoft.com/office/drawing/2014/main" id="{0B780D7D-1390-784C-A67D-BEA1385FACFF}"/>
                </a:ext>
              </a:extLst>
            </p:cNvPr>
            <p:cNvPicPr>
              <a:picLocks noChangeAspect="1"/>
            </p:cNvPicPr>
            <p:nvPr/>
          </p:nvPicPr>
          <p:blipFill>
            <a:blip r:embed="rId5"/>
            <a:stretch>
              <a:fillRect/>
            </a:stretch>
          </p:blipFill>
          <p:spPr>
            <a:xfrm>
              <a:off x="5645150" y="3751989"/>
              <a:ext cx="3060700" cy="1295400"/>
            </a:xfrm>
            <a:prstGeom prst="rect">
              <a:avLst/>
            </a:prstGeom>
          </p:spPr>
        </p:pic>
      </p:grpSp>
      <p:grpSp>
        <p:nvGrpSpPr>
          <p:cNvPr id="21" name="Group 20">
            <a:extLst>
              <a:ext uri="{FF2B5EF4-FFF2-40B4-BE49-F238E27FC236}">
                <a16:creationId xmlns:a16="http://schemas.microsoft.com/office/drawing/2014/main" id="{8AEF7D83-EC7B-E04F-BB72-FBB7FBFDCA05}"/>
              </a:ext>
            </a:extLst>
          </p:cNvPr>
          <p:cNvGrpSpPr/>
          <p:nvPr/>
        </p:nvGrpSpPr>
        <p:grpSpPr>
          <a:xfrm>
            <a:off x="81839" y="4148570"/>
            <a:ext cx="5142370" cy="1425766"/>
            <a:chOff x="197953" y="3374299"/>
            <a:chExt cx="5142370" cy="1425766"/>
          </a:xfrm>
        </p:grpSpPr>
        <p:pic>
          <p:nvPicPr>
            <p:cNvPr id="22" name="Picture 21">
              <a:extLst>
                <a:ext uri="{FF2B5EF4-FFF2-40B4-BE49-F238E27FC236}">
                  <a16:creationId xmlns:a16="http://schemas.microsoft.com/office/drawing/2014/main" id="{450CB823-89E6-7E45-97A9-9864C413D5F5}"/>
                </a:ext>
              </a:extLst>
            </p:cNvPr>
            <p:cNvPicPr>
              <a:picLocks noChangeAspect="1"/>
            </p:cNvPicPr>
            <p:nvPr/>
          </p:nvPicPr>
          <p:blipFill>
            <a:blip r:embed="rId6"/>
            <a:stretch>
              <a:fillRect/>
            </a:stretch>
          </p:blipFill>
          <p:spPr>
            <a:xfrm>
              <a:off x="197953" y="3374299"/>
              <a:ext cx="5142370" cy="1425766"/>
            </a:xfrm>
            <a:prstGeom prst="rect">
              <a:avLst/>
            </a:prstGeom>
          </p:spPr>
        </p:pic>
        <p:sp>
          <p:nvSpPr>
            <p:cNvPr id="23" name="Rectangle 22">
              <a:extLst>
                <a:ext uri="{FF2B5EF4-FFF2-40B4-BE49-F238E27FC236}">
                  <a16:creationId xmlns:a16="http://schemas.microsoft.com/office/drawing/2014/main" id="{B095B3D9-339F-C647-9568-215CD0C20203}"/>
                </a:ext>
              </a:extLst>
            </p:cNvPr>
            <p:cNvSpPr/>
            <p:nvPr/>
          </p:nvSpPr>
          <p:spPr>
            <a:xfrm>
              <a:off x="357809" y="4479423"/>
              <a:ext cx="675861" cy="201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8C279C0B-2296-C84B-BEAD-6CE0619F2862}"/>
              </a:ext>
            </a:extLst>
          </p:cNvPr>
          <p:cNvGrpSpPr/>
          <p:nvPr/>
        </p:nvGrpSpPr>
        <p:grpSpPr>
          <a:xfrm>
            <a:off x="92012" y="5574336"/>
            <a:ext cx="4076700" cy="1130300"/>
            <a:chOff x="4879286" y="1650540"/>
            <a:chExt cx="4076700" cy="1130300"/>
          </a:xfrm>
        </p:grpSpPr>
        <p:pic>
          <p:nvPicPr>
            <p:cNvPr id="27" name="Picture 26">
              <a:extLst>
                <a:ext uri="{FF2B5EF4-FFF2-40B4-BE49-F238E27FC236}">
                  <a16:creationId xmlns:a16="http://schemas.microsoft.com/office/drawing/2014/main" id="{C04DC5C5-BB24-714B-86FE-6F15A680A7D2}"/>
                </a:ext>
              </a:extLst>
            </p:cNvPr>
            <p:cNvPicPr>
              <a:picLocks noChangeAspect="1"/>
            </p:cNvPicPr>
            <p:nvPr/>
          </p:nvPicPr>
          <p:blipFill>
            <a:blip r:embed="rId7"/>
            <a:stretch>
              <a:fillRect/>
            </a:stretch>
          </p:blipFill>
          <p:spPr>
            <a:xfrm>
              <a:off x="4879286" y="1650540"/>
              <a:ext cx="4076700" cy="1130300"/>
            </a:xfrm>
            <a:prstGeom prst="rect">
              <a:avLst/>
            </a:prstGeom>
          </p:spPr>
        </p:pic>
        <p:sp>
          <p:nvSpPr>
            <p:cNvPr id="28" name="Rectangle 27">
              <a:extLst>
                <a:ext uri="{FF2B5EF4-FFF2-40B4-BE49-F238E27FC236}">
                  <a16:creationId xmlns:a16="http://schemas.microsoft.com/office/drawing/2014/main" id="{B7E5B569-EF6C-1C4F-A070-F5B739091C1B}"/>
                </a:ext>
              </a:extLst>
            </p:cNvPr>
            <p:cNvSpPr/>
            <p:nvPr/>
          </p:nvSpPr>
          <p:spPr>
            <a:xfrm>
              <a:off x="4972093" y="2534478"/>
              <a:ext cx="534185" cy="196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21921B38-59B9-3C43-93A2-8D4EB0792A1B}"/>
              </a:ext>
            </a:extLst>
          </p:cNvPr>
          <p:cNvSpPr txBox="1"/>
          <p:nvPr/>
        </p:nvSpPr>
        <p:spPr>
          <a:xfrm>
            <a:off x="81839" y="3871571"/>
            <a:ext cx="2261838" cy="276999"/>
          </a:xfrm>
          <a:prstGeom prst="rect">
            <a:avLst/>
          </a:prstGeom>
          <a:noFill/>
        </p:spPr>
        <p:txBody>
          <a:bodyPr wrap="none" rtlCol="0">
            <a:spAutoFit/>
          </a:bodyPr>
          <a:lstStyle/>
          <a:p>
            <a:r>
              <a:rPr lang="en-US" sz="1200" dirty="0"/>
              <a:t>37% of tech organizations use AI!</a:t>
            </a:r>
          </a:p>
        </p:txBody>
      </p:sp>
      <p:pic>
        <p:nvPicPr>
          <p:cNvPr id="30" name="Picture 29">
            <a:extLst>
              <a:ext uri="{FF2B5EF4-FFF2-40B4-BE49-F238E27FC236}">
                <a16:creationId xmlns:a16="http://schemas.microsoft.com/office/drawing/2014/main" id="{53E3900A-755D-7744-897C-B4ACA5EEB56B}"/>
              </a:ext>
            </a:extLst>
          </p:cNvPr>
          <p:cNvPicPr>
            <a:picLocks noChangeAspect="1"/>
          </p:cNvPicPr>
          <p:nvPr/>
        </p:nvPicPr>
        <p:blipFill>
          <a:blip r:embed="rId8"/>
          <a:stretch>
            <a:fillRect/>
          </a:stretch>
        </p:blipFill>
        <p:spPr>
          <a:xfrm>
            <a:off x="93181" y="2055884"/>
            <a:ext cx="4109823" cy="1656618"/>
          </a:xfrm>
          <a:prstGeom prst="rect">
            <a:avLst/>
          </a:prstGeom>
        </p:spPr>
      </p:pic>
      <p:sp>
        <p:nvSpPr>
          <p:cNvPr id="31" name="TextBox 30">
            <a:extLst>
              <a:ext uri="{FF2B5EF4-FFF2-40B4-BE49-F238E27FC236}">
                <a16:creationId xmlns:a16="http://schemas.microsoft.com/office/drawing/2014/main" id="{99B703DF-2373-8E40-B400-A0914DEDEE9A}"/>
              </a:ext>
            </a:extLst>
          </p:cNvPr>
          <p:cNvSpPr txBox="1"/>
          <p:nvPr/>
        </p:nvSpPr>
        <p:spPr>
          <a:xfrm>
            <a:off x="162568" y="3625350"/>
            <a:ext cx="4826962" cy="215444"/>
          </a:xfrm>
          <a:prstGeom prst="rect">
            <a:avLst/>
          </a:prstGeom>
          <a:noFill/>
        </p:spPr>
        <p:txBody>
          <a:bodyPr wrap="none" rtlCol="0">
            <a:spAutoFit/>
          </a:bodyPr>
          <a:lstStyle/>
          <a:p>
            <a:r>
              <a:rPr lang="en-US" sz="800" dirty="0">
                <a:hlinkClick r:id="rId9"/>
              </a:rPr>
              <a:t>https://www.forbes.com/sites/robtoews/2021/10/03/alphafold-is-the-most-important-achievement-in-ai-ever/</a:t>
            </a:r>
            <a:endParaRPr lang="en-US" sz="800" dirty="0"/>
          </a:p>
        </p:txBody>
      </p:sp>
      <p:pic>
        <p:nvPicPr>
          <p:cNvPr id="32" name="Picture 31">
            <a:extLst>
              <a:ext uri="{FF2B5EF4-FFF2-40B4-BE49-F238E27FC236}">
                <a16:creationId xmlns:a16="http://schemas.microsoft.com/office/drawing/2014/main" id="{B8404C31-A659-D243-89ED-BBCA191A521E}"/>
              </a:ext>
            </a:extLst>
          </p:cNvPr>
          <p:cNvPicPr>
            <a:picLocks noChangeAspect="1"/>
          </p:cNvPicPr>
          <p:nvPr/>
        </p:nvPicPr>
        <p:blipFill>
          <a:blip r:embed="rId10"/>
          <a:stretch>
            <a:fillRect/>
          </a:stretch>
        </p:blipFill>
        <p:spPr>
          <a:xfrm>
            <a:off x="5075051" y="907"/>
            <a:ext cx="2260860" cy="2835596"/>
          </a:xfrm>
          <a:prstGeom prst="rect">
            <a:avLst/>
          </a:prstGeom>
        </p:spPr>
      </p:pic>
      <p:sp>
        <p:nvSpPr>
          <p:cNvPr id="33" name="Rectangle 32">
            <a:extLst>
              <a:ext uri="{FF2B5EF4-FFF2-40B4-BE49-F238E27FC236}">
                <a16:creationId xmlns:a16="http://schemas.microsoft.com/office/drawing/2014/main" id="{A00620E5-50F3-3141-949A-45A1163E3427}"/>
              </a:ext>
            </a:extLst>
          </p:cNvPr>
          <p:cNvSpPr/>
          <p:nvPr/>
        </p:nvSpPr>
        <p:spPr>
          <a:xfrm>
            <a:off x="4993021" y="2836503"/>
            <a:ext cx="2260860" cy="261610"/>
          </a:xfrm>
          <a:prstGeom prst="rect">
            <a:avLst/>
          </a:prstGeom>
        </p:spPr>
        <p:txBody>
          <a:bodyPr wrap="square">
            <a:spAutoFit/>
          </a:bodyPr>
          <a:lstStyle/>
          <a:p>
            <a:r>
              <a:rPr lang="en-US" sz="1100" dirty="0">
                <a:hlinkClick r:id="rId11"/>
              </a:rPr>
              <a:t>Deepfake Generation: Forbes Article</a:t>
            </a:r>
            <a:endParaRPr lang="en-US" sz="1100" dirty="0"/>
          </a:p>
        </p:txBody>
      </p:sp>
      <p:sp>
        <p:nvSpPr>
          <p:cNvPr id="34" name="TextBox 33">
            <a:extLst>
              <a:ext uri="{FF2B5EF4-FFF2-40B4-BE49-F238E27FC236}">
                <a16:creationId xmlns:a16="http://schemas.microsoft.com/office/drawing/2014/main" id="{2E9E7147-AC76-2847-8575-882DDFEFC181}"/>
              </a:ext>
            </a:extLst>
          </p:cNvPr>
          <p:cNvSpPr txBox="1"/>
          <p:nvPr/>
        </p:nvSpPr>
        <p:spPr>
          <a:xfrm>
            <a:off x="9154254" y="6534764"/>
            <a:ext cx="2081467" cy="276999"/>
          </a:xfrm>
          <a:prstGeom prst="rect">
            <a:avLst/>
          </a:prstGeom>
          <a:noFill/>
        </p:spPr>
        <p:txBody>
          <a:bodyPr wrap="none" rtlCol="0">
            <a:spAutoFit/>
          </a:bodyPr>
          <a:lstStyle/>
          <a:p>
            <a:r>
              <a:rPr lang="en-US" sz="1200" dirty="0">
                <a:hlinkClick r:id="rId12"/>
              </a:rPr>
              <a:t>Sentiment Analysis</a:t>
            </a:r>
            <a:r>
              <a:rPr lang="en-US" sz="1200" dirty="0"/>
              <a:t> of reviews.</a:t>
            </a:r>
          </a:p>
        </p:txBody>
      </p:sp>
      <p:pic>
        <p:nvPicPr>
          <p:cNvPr id="35" name="Picture 4" descr="Christoph Rieke on Twitter: &amp;quot;I recently uploaded my Master&amp;#39;s thesis &amp;quot;Deep  Learning for Instance Segmentation of Agricultural Fields&amp;quot;. See chapter  1.4. for a quick introduction to applications of DL in earth observation.">
            <a:extLst>
              <a:ext uri="{FF2B5EF4-FFF2-40B4-BE49-F238E27FC236}">
                <a16:creationId xmlns:a16="http://schemas.microsoft.com/office/drawing/2014/main" id="{DC9C59CF-C483-5D46-9A59-B2008ECA82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8354" y="2438392"/>
            <a:ext cx="4031807" cy="1908284"/>
          </a:xfrm>
          <a:prstGeom prst="rect">
            <a:avLst/>
          </a:prstGeom>
          <a:noFill/>
          <a:extLst>
            <a:ext uri="{909E8E84-426E-40DD-AFC4-6F175D3DCCD1}">
              <a14:hiddenFill xmlns:a14="http://schemas.microsoft.com/office/drawing/2010/main">
                <a:solidFill>
                  <a:srgbClr val="FFFFFF"/>
                </a:solidFill>
              </a14:hiddenFill>
            </a:ext>
          </a:extLst>
        </p:spPr>
      </p:pic>
      <p:sp>
        <p:nvSpPr>
          <p:cNvPr id="36" name="Slide Number Placeholder 35">
            <a:extLst>
              <a:ext uri="{FF2B5EF4-FFF2-40B4-BE49-F238E27FC236}">
                <a16:creationId xmlns:a16="http://schemas.microsoft.com/office/drawing/2014/main" id="{CA40741E-BA1D-8348-BB31-AB950B6C03CF}"/>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121643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314F-5759-7C45-87B0-94F3B0534B50}"/>
              </a:ext>
            </a:extLst>
          </p:cNvPr>
          <p:cNvSpPr>
            <a:spLocks noGrp="1"/>
          </p:cNvSpPr>
          <p:nvPr>
            <p:ph type="title"/>
          </p:nvPr>
        </p:nvSpPr>
        <p:spPr/>
        <p:txBody>
          <a:bodyPr>
            <a:normAutofit/>
          </a:bodyPr>
          <a:lstStyle/>
          <a:p>
            <a:r>
              <a:rPr lang="en-US" dirty="0"/>
              <a:t>Details on Convolution Convolution Operation for Images</a:t>
            </a:r>
          </a:p>
        </p:txBody>
      </p:sp>
      <p:sp>
        <p:nvSpPr>
          <p:cNvPr id="4" name="Slide Number Placeholder 3">
            <a:extLst>
              <a:ext uri="{FF2B5EF4-FFF2-40B4-BE49-F238E27FC236}">
                <a16:creationId xmlns:a16="http://schemas.microsoft.com/office/drawing/2014/main" id="{B3847261-08F2-AF4C-BC9A-7E6591498C43}"/>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5" name="Title 1">
            <a:extLst>
              <a:ext uri="{FF2B5EF4-FFF2-40B4-BE49-F238E27FC236}">
                <a16:creationId xmlns:a16="http://schemas.microsoft.com/office/drawing/2014/main" id="{D262BA72-88CE-AA4C-9B76-D6D2324A5D5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6" name="Picture 2">
            <a:extLst>
              <a:ext uri="{FF2B5EF4-FFF2-40B4-BE49-F238E27FC236}">
                <a16:creationId xmlns:a16="http://schemas.microsoft.com/office/drawing/2014/main" id="{D845956E-41A7-8C43-8F8F-D854571E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519" y="3917731"/>
            <a:ext cx="4027556" cy="29402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A Convolutional Layer? -">
            <a:extLst>
              <a:ext uri="{FF2B5EF4-FFF2-40B4-BE49-F238E27FC236}">
                <a16:creationId xmlns:a16="http://schemas.microsoft.com/office/drawing/2014/main" id="{44284DD7-71E4-2246-B2D0-D30314D8A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38" y="1696764"/>
            <a:ext cx="6632027" cy="24870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BD8ED3-A7D9-214D-9474-1857F7BB96EC}"/>
              </a:ext>
            </a:extLst>
          </p:cNvPr>
          <p:cNvSpPr txBox="1"/>
          <p:nvPr/>
        </p:nvSpPr>
        <p:spPr>
          <a:xfrm>
            <a:off x="4532054" y="4458685"/>
            <a:ext cx="7546427"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An image patch is extracted, and a kernel is convolved with the image patch. Once the convolution operation is finished in the first patch, we shift the patch forward, and continue with the convolution operation. Resulting output are the convolved features, which gets passed as inputs to the next convolution layer. This allows for parameter sharing, where we don’t have to connect each input neuron from the previous layer to the next layer like we did for FCN. Now, we can learn good kernels to extract good information from an image patch.</a:t>
            </a:r>
          </a:p>
        </p:txBody>
      </p:sp>
      <p:sp>
        <p:nvSpPr>
          <p:cNvPr id="9" name="TextBox 8">
            <a:extLst>
              <a:ext uri="{FF2B5EF4-FFF2-40B4-BE49-F238E27FC236}">
                <a16:creationId xmlns:a16="http://schemas.microsoft.com/office/drawing/2014/main" id="{80DC92BF-EDA5-5545-B914-0941E1C89A28}"/>
              </a:ext>
            </a:extLst>
          </p:cNvPr>
          <p:cNvSpPr txBox="1"/>
          <p:nvPr/>
        </p:nvSpPr>
        <p:spPr>
          <a:xfrm>
            <a:off x="2758812" y="3621271"/>
            <a:ext cx="1773242" cy="923330"/>
          </a:xfrm>
          <a:prstGeom prst="rect">
            <a:avLst/>
          </a:prstGeom>
          <a:noFill/>
        </p:spPr>
        <p:txBody>
          <a:bodyPr wrap="none" rtlCol="0">
            <a:spAutoFit/>
          </a:bodyPr>
          <a:lstStyle/>
          <a:p>
            <a:r>
              <a:rPr lang="en-US" dirty="0"/>
              <a:t>Kernel = [[1,0,1],</a:t>
            </a:r>
          </a:p>
          <a:p>
            <a:r>
              <a:rPr lang="en-US" dirty="0"/>
              <a:t>	[0,1,0],</a:t>
            </a:r>
          </a:p>
          <a:p>
            <a:r>
              <a:rPr lang="en-US" dirty="0"/>
              <a:t>	[1,0,1]]</a:t>
            </a:r>
          </a:p>
        </p:txBody>
      </p:sp>
      <p:sp>
        <p:nvSpPr>
          <p:cNvPr id="10" name="TextBox 9">
            <a:extLst>
              <a:ext uri="{FF2B5EF4-FFF2-40B4-BE49-F238E27FC236}">
                <a16:creationId xmlns:a16="http://schemas.microsoft.com/office/drawing/2014/main" id="{B9CDBE6C-20DF-A947-A16B-080BD8352F3B}"/>
              </a:ext>
            </a:extLst>
          </p:cNvPr>
          <p:cNvSpPr txBox="1"/>
          <p:nvPr/>
        </p:nvSpPr>
        <p:spPr>
          <a:xfrm>
            <a:off x="5669619" y="1696764"/>
            <a:ext cx="1265155" cy="369332"/>
          </a:xfrm>
          <a:prstGeom prst="rect">
            <a:avLst/>
          </a:prstGeom>
          <a:noFill/>
        </p:spPr>
        <p:txBody>
          <a:bodyPr wrap="none" rtlCol="0">
            <a:spAutoFit/>
          </a:bodyPr>
          <a:lstStyle/>
          <a:p>
            <a:r>
              <a:rPr lang="en-US" dirty="0" err="1"/>
              <a:t>np.dot</a:t>
            </a:r>
            <a:r>
              <a:rPr lang="en-US" dirty="0"/>
              <a:t>(A,B)</a:t>
            </a:r>
          </a:p>
        </p:txBody>
      </p:sp>
      <p:sp>
        <p:nvSpPr>
          <p:cNvPr id="11" name="TextBox 10">
            <a:extLst>
              <a:ext uri="{FF2B5EF4-FFF2-40B4-BE49-F238E27FC236}">
                <a16:creationId xmlns:a16="http://schemas.microsoft.com/office/drawing/2014/main" id="{C82BA472-C5E7-094C-945E-6A80CDF1B06A}"/>
              </a:ext>
            </a:extLst>
          </p:cNvPr>
          <p:cNvSpPr txBox="1"/>
          <p:nvPr/>
        </p:nvSpPr>
        <p:spPr>
          <a:xfrm>
            <a:off x="3327717" y="1617816"/>
            <a:ext cx="317716"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75D43B37-D9C2-2642-A904-FEBE6BF93A93}"/>
              </a:ext>
            </a:extLst>
          </p:cNvPr>
          <p:cNvSpPr txBox="1"/>
          <p:nvPr/>
        </p:nvSpPr>
        <p:spPr>
          <a:xfrm>
            <a:off x="4431303" y="1626825"/>
            <a:ext cx="309700"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6B378C3D-B701-AE4C-8344-07545B504F7A}"/>
              </a:ext>
            </a:extLst>
          </p:cNvPr>
          <p:cNvSpPr txBox="1"/>
          <p:nvPr/>
        </p:nvSpPr>
        <p:spPr>
          <a:xfrm>
            <a:off x="7037572" y="1558264"/>
            <a:ext cx="1802096" cy="646331"/>
          </a:xfrm>
          <a:prstGeom prst="rect">
            <a:avLst/>
          </a:prstGeom>
          <a:noFill/>
        </p:spPr>
        <p:txBody>
          <a:bodyPr wrap="none" rtlCol="0">
            <a:spAutoFit/>
          </a:bodyPr>
          <a:lstStyle/>
          <a:p>
            <a:r>
              <a:rPr lang="en-US" dirty="0"/>
              <a:t>Elementwise</a:t>
            </a:r>
          </a:p>
          <a:p>
            <a:r>
              <a:rPr lang="en-US" dirty="0"/>
              <a:t>Multiply and Add</a:t>
            </a:r>
          </a:p>
        </p:txBody>
      </p:sp>
      <p:sp>
        <p:nvSpPr>
          <p:cNvPr id="14" name="TextBox 13">
            <a:extLst>
              <a:ext uri="{FF2B5EF4-FFF2-40B4-BE49-F238E27FC236}">
                <a16:creationId xmlns:a16="http://schemas.microsoft.com/office/drawing/2014/main" id="{9D1957E6-A6E6-A74B-AB30-690A4957AE41}"/>
              </a:ext>
            </a:extLst>
          </p:cNvPr>
          <p:cNvSpPr txBox="1"/>
          <p:nvPr/>
        </p:nvSpPr>
        <p:spPr>
          <a:xfrm>
            <a:off x="5665593" y="3364925"/>
            <a:ext cx="1371979" cy="369332"/>
          </a:xfrm>
          <a:prstGeom prst="rect">
            <a:avLst/>
          </a:prstGeom>
          <a:noFill/>
        </p:spPr>
        <p:txBody>
          <a:bodyPr wrap="none" rtlCol="0">
            <a:spAutoFit/>
          </a:bodyPr>
          <a:lstStyle/>
          <a:p>
            <a:r>
              <a:rPr lang="en-US" dirty="0"/>
              <a:t>Feature map</a:t>
            </a:r>
          </a:p>
        </p:txBody>
      </p:sp>
      <p:sp>
        <p:nvSpPr>
          <p:cNvPr id="15" name="Rectangle 14">
            <a:extLst>
              <a:ext uri="{FF2B5EF4-FFF2-40B4-BE49-F238E27FC236}">
                <a16:creationId xmlns:a16="http://schemas.microsoft.com/office/drawing/2014/main" id="{0038DFF2-89F5-E649-8471-656F1442271A}"/>
              </a:ext>
            </a:extLst>
          </p:cNvPr>
          <p:cNvSpPr/>
          <p:nvPr/>
        </p:nvSpPr>
        <p:spPr>
          <a:xfrm>
            <a:off x="1025611" y="1998101"/>
            <a:ext cx="840899" cy="84089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414C853-D86E-D64E-A805-F236A4CC21E0}"/>
              </a:ext>
            </a:extLst>
          </p:cNvPr>
          <p:cNvSpPr/>
          <p:nvPr/>
        </p:nvSpPr>
        <p:spPr>
          <a:xfrm>
            <a:off x="4586153" y="3720021"/>
            <a:ext cx="6923360" cy="738664"/>
          </a:xfrm>
          <a:prstGeom prst="rect">
            <a:avLst/>
          </a:prstGeom>
        </p:spPr>
        <p:txBody>
          <a:bodyPr wrap="square">
            <a:spAutoFit/>
          </a:bodyPr>
          <a:lstStyle/>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tf.keras.layers.Conv2D(filters=1, </a:t>
            </a:r>
            <a:r>
              <a:rPr lang="en-US" sz="1400"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sz="1400"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=(4,2)</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input_shape</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=(5,5,1)),</a:t>
            </a:r>
          </a:p>
        </p:txBody>
      </p:sp>
      <p:sp>
        <p:nvSpPr>
          <p:cNvPr id="16" name="TextBox 15">
            <a:extLst>
              <a:ext uri="{FF2B5EF4-FFF2-40B4-BE49-F238E27FC236}">
                <a16:creationId xmlns:a16="http://schemas.microsoft.com/office/drawing/2014/main" id="{3FF0CCFC-A7FD-3A42-BB27-AA4CAACB65FA}"/>
              </a:ext>
            </a:extLst>
          </p:cNvPr>
          <p:cNvSpPr txBox="1"/>
          <p:nvPr/>
        </p:nvSpPr>
        <p:spPr>
          <a:xfrm>
            <a:off x="9425494" y="2471229"/>
            <a:ext cx="2513317" cy="369332"/>
          </a:xfrm>
          <a:prstGeom prst="rect">
            <a:avLst/>
          </a:prstGeom>
          <a:noFill/>
        </p:spPr>
        <p:txBody>
          <a:bodyPr wrap="none" rtlCol="0">
            <a:spAutoFit/>
          </a:bodyPr>
          <a:lstStyle/>
          <a:p>
            <a:r>
              <a:rPr lang="en-US" dirty="0"/>
              <a:t>(height, width, channels)</a:t>
            </a:r>
          </a:p>
        </p:txBody>
      </p:sp>
    </p:spTree>
    <p:extLst>
      <p:ext uri="{BB962C8B-B14F-4D97-AF65-F5344CB8AC3E}">
        <p14:creationId xmlns:p14="http://schemas.microsoft.com/office/powerpoint/2010/main" val="239324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DB5CAA7-9BE8-294D-A688-787F971FE3C8}"/>
              </a:ext>
            </a:extLst>
          </p:cNvPr>
          <p:cNvGraphicFramePr>
            <a:graphicFrameLocks noGrp="1"/>
          </p:cNvGraphicFramePr>
          <p:nvPr>
            <p:extLst>
              <p:ext uri="{D42A27DB-BD31-4B8C-83A1-F6EECF244321}">
                <p14:modId xmlns:p14="http://schemas.microsoft.com/office/powerpoint/2010/main" val="1898046899"/>
              </p:ext>
            </p:extLst>
          </p:nvPr>
        </p:nvGraphicFramePr>
        <p:xfrm>
          <a:off x="1664249" y="938327"/>
          <a:ext cx="1923775" cy="1854200"/>
        </p:xfrm>
        <a:graphic>
          <a:graphicData uri="http://schemas.openxmlformats.org/drawingml/2006/table">
            <a:tbl>
              <a:tblPr firstRow="1" bandRow="1">
                <a:tableStyleId>{5C22544A-7EE6-4342-B048-85BDC9FD1C3A}</a:tableStyleId>
              </a:tblPr>
              <a:tblGrid>
                <a:gridCol w="384755">
                  <a:extLst>
                    <a:ext uri="{9D8B030D-6E8A-4147-A177-3AD203B41FA5}">
                      <a16:colId xmlns:a16="http://schemas.microsoft.com/office/drawing/2014/main" val="44813188"/>
                    </a:ext>
                  </a:extLst>
                </a:gridCol>
                <a:gridCol w="384755">
                  <a:extLst>
                    <a:ext uri="{9D8B030D-6E8A-4147-A177-3AD203B41FA5}">
                      <a16:colId xmlns:a16="http://schemas.microsoft.com/office/drawing/2014/main" val="1502026516"/>
                    </a:ext>
                  </a:extLst>
                </a:gridCol>
                <a:gridCol w="384755">
                  <a:extLst>
                    <a:ext uri="{9D8B030D-6E8A-4147-A177-3AD203B41FA5}">
                      <a16:colId xmlns:a16="http://schemas.microsoft.com/office/drawing/2014/main" val="3112974889"/>
                    </a:ext>
                  </a:extLst>
                </a:gridCol>
                <a:gridCol w="384755">
                  <a:extLst>
                    <a:ext uri="{9D8B030D-6E8A-4147-A177-3AD203B41FA5}">
                      <a16:colId xmlns:a16="http://schemas.microsoft.com/office/drawing/2014/main" val="3364192478"/>
                    </a:ext>
                  </a:extLst>
                </a:gridCol>
                <a:gridCol w="384755">
                  <a:extLst>
                    <a:ext uri="{9D8B030D-6E8A-4147-A177-3AD203B41FA5}">
                      <a16:colId xmlns:a16="http://schemas.microsoft.com/office/drawing/2014/main" val="461440016"/>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6378718"/>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658598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8550350"/>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2787648"/>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7183908"/>
                  </a:ext>
                </a:extLst>
              </a:tr>
            </a:tbl>
          </a:graphicData>
        </a:graphic>
      </p:graphicFrame>
      <p:sp>
        <p:nvSpPr>
          <p:cNvPr id="6" name="Rectangle 5">
            <a:extLst>
              <a:ext uri="{FF2B5EF4-FFF2-40B4-BE49-F238E27FC236}">
                <a16:creationId xmlns:a16="http://schemas.microsoft.com/office/drawing/2014/main" id="{405B9427-452A-5A44-BE34-5B70B4EF291A}"/>
              </a:ext>
            </a:extLst>
          </p:cNvPr>
          <p:cNvSpPr/>
          <p:nvPr/>
        </p:nvSpPr>
        <p:spPr>
          <a:xfrm>
            <a:off x="2025399" y="2047828"/>
            <a:ext cx="1539460" cy="744699"/>
          </a:xfrm>
          <a:prstGeom prst="rect">
            <a:avLst/>
          </a:prstGeom>
          <a:solidFill>
            <a:schemeClr val="accent6">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5C0DB6-33DC-7C41-B5C1-81AF30DB1F4D}"/>
              </a:ext>
            </a:extLst>
          </p:cNvPr>
          <p:cNvSpPr txBox="1"/>
          <p:nvPr/>
        </p:nvSpPr>
        <p:spPr>
          <a:xfrm>
            <a:off x="2507970" y="2928731"/>
            <a:ext cx="301686" cy="369332"/>
          </a:xfrm>
          <a:prstGeom prst="rect">
            <a:avLst/>
          </a:prstGeom>
          <a:noFill/>
        </p:spPr>
        <p:txBody>
          <a:bodyPr wrap="none" rtlCol="0">
            <a:spAutoFit/>
          </a:bodyPr>
          <a:lstStyle/>
          <a:p>
            <a:r>
              <a:rPr lang="en-US" dirty="0"/>
              <a:t>5</a:t>
            </a:r>
          </a:p>
        </p:txBody>
      </p:sp>
      <p:sp>
        <p:nvSpPr>
          <p:cNvPr id="8" name="TextBox 7">
            <a:extLst>
              <a:ext uri="{FF2B5EF4-FFF2-40B4-BE49-F238E27FC236}">
                <a16:creationId xmlns:a16="http://schemas.microsoft.com/office/drawing/2014/main" id="{29140C7D-D8DC-FC45-B66C-B73B1A9EED9F}"/>
              </a:ext>
            </a:extLst>
          </p:cNvPr>
          <p:cNvSpPr txBox="1"/>
          <p:nvPr/>
        </p:nvSpPr>
        <p:spPr>
          <a:xfrm>
            <a:off x="1129091" y="1680761"/>
            <a:ext cx="301686" cy="369332"/>
          </a:xfrm>
          <a:prstGeom prst="rect">
            <a:avLst/>
          </a:prstGeom>
          <a:noFill/>
        </p:spPr>
        <p:txBody>
          <a:bodyPr wrap="none" rtlCol="0">
            <a:spAutoFit/>
          </a:bodyPr>
          <a:lstStyle/>
          <a:p>
            <a:r>
              <a:rPr lang="en-US" dirty="0"/>
              <a:t>5</a:t>
            </a:r>
          </a:p>
        </p:txBody>
      </p:sp>
      <p:sp>
        <p:nvSpPr>
          <p:cNvPr id="10" name="TextBox 9">
            <a:extLst>
              <a:ext uri="{FF2B5EF4-FFF2-40B4-BE49-F238E27FC236}">
                <a16:creationId xmlns:a16="http://schemas.microsoft.com/office/drawing/2014/main" id="{A5EDA704-A895-B545-8F48-98DF35DB3288}"/>
              </a:ext>
            </a:extLst>
          </p:cNvPr>
          <p:cNvSpPr txBox="1"/>
          <p:nvPr/>
        </p:nvSpPr>
        <p:spPr>
          <a:xfrm>
            <a:off x="5031664" y="925372"/>
            <a:ext cx="301686"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020D542D-BD22-1540-911E-574C224E0075}"/>
              </a:ext>
            </a:extLst>
          </p:cNvPr>
          <p:cNvSpPr txBox="1"/>
          <p:nvPr/>
        </p:nvSpPr>
        <p:spPr>
          <a:xfrm>
            <a:off x="5951783" y="1480123"/>
            <a:ext cx="301686" cy="369332"/>
          </a:xfrm>
          <a:prstGeom prst="rect">
            <a:avLst/>
          </a:prstGeom>
          <a:noFill/>
        </p:spPr>
        <p:txBody>
          <a:bodyPr wrap="none" rtlCol="0">
            <a:spAutoFit/>
          </a:bodyPr>
          <a:lstStyle/>
          <a:p>
            <a:r>
              <a:rPr lang="en-US" dirty="0"/>
              <a:t>4</a:t>
            </a:r>
          </a:p>
        </p:txBody>
      </p:sp>
      <p:sp>
        <p:nvSpPr>
          <p:cNvPr id="12" name="Rectangle 11">
            <a:extLst>
              <a:ext uri="{FF2B5EF4-FFF2-40B4-BE49-F238E27FC236}">
                <a16:creationId xmlns:a16="http://schemas.microsoft.com/office/drawing/2014/main" id="{08572108-FE51-1044-826E-A0FA05DA7F60}"/>
              </a:ext>
            </a:extLst>
          </p:cNvPr>
          <p:cNvSpPr/>
          <p:nvPr/>
        </p:nvSpPr>
        <p:spPr>
          <a:xfrm>
            <a:off x="2942561" y="3298447"/>
            <a:ext cx="7447143" cy="523220"/>
          </a:xfrm>
          <a:prstGeom prst="rect">
            <a:avLst/>
          </a:prstGeom>
        </p:spPr>
        <p:txBody>
          <a:bodyPr wrap="square">
            <a:spAutoFit/>
          </a:bodyPr>
          <a:lstStyle/>
          <a:p>
            <a:pPr lvl="1"/>
            <a:r>
              <a:rPr lang="en-US" sz="1400" dirty="0">
                <a:latin typeface="Menlo" panose="020B0609030804020204" pitchFamily="49" charset="0"/>
                <a:ea typeface="Menlo" panose="020B0609030804020204" pitchFamily="49" charset="0"/>
                <a:cs typeface="Menlo" panose="020B0609030804020204" pitchFamily="49" charset="0"/>
              </a:rPr>
              <a:t>tf.keras.layers.Conv2D(</a:t>
            </a:r>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filters=2</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FF0000"/>
                </a:solidFill>
                <a:latin typeface="Menlo" panose="020B0609030804020204" pitchFamily="49" charset="0"/>
                <a:ea typeface="Menlo" panose="020B0609030804020204" pitchFamily="49" charset="0"/>
                <a:cs typeface="Menlo" panose="020B0609030804020204" pitchFamily="49" charset="0"/>
              </a:rPr>
              <a:t>kernel_size</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=(4,2)</a:t>
            </a:r>
            <a:r>
              <a:rPr lang="en-US" sz="1400" dirty="0">
                <a:latin typeface="Menlo" panose="020B0609030804020204" pitchFamily="49" charset="0"/>
                <a:ea typeface="Menlo" panose="020B0609030804020204" pitchFamily="49" charset="0"/>
                <a:cs typeface="Menlo" panose="020B0609030804020204" pitchFamily="49" charset="0"/>
              </a:rPr>
              <a:t>,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input_shape</a:t>
            </a:r>
            <a:r>
              <a:rPr lang="en-US" sz="1400" dirty="0">
                <a:latin typeface="Menlo" panose="020B0609030804020204" pitchFamily="49" charset="0"/>
                <a:ea typeface="Menlo" panose="020B0609030804020204" pitchFamily="49" charset="0"/>
                <a:cs typeface="Menlo" panose="020B0609030804020204" pitchFamily="49" charset="0"/>
              </a:rPr>
              <a:t>=(5,5,1)),</a:t>
            </a:r>
          </a:p>
        </p:txBody>
      </p:sp>
      <p:graphicFrame>
        <p:nvGraphicFramePr>
          <p:cNvPr id="14" name="Table 14">
            <a:extLst>
              <a:ext uri="{FF2B5EF4-FFF2-40B4-BE49-F238E27FC236}">
                <a16:creationId xmlns:a16="http://schemas.microsoft.com/office/drawing/2014/main" id="{CA5BE612-FBCE-F14A-9CC8-233D06A9F9B6}"/>
              </a:ext>
            </a:extLst>
          </p:cNvPr>
          <p:cNvGraphicFramePr>
            <a:graphicFrameLocks noGrp="1"/>
          </p:cNvGraphicFramePr>
          <p:nvPr>
            <p:extLst>
              <p:ext uri="{D42A27DB-BD31-4B8C-83A1-F6EECF244321}">
                <p14:modId xmlns:p14="http://schemas.microsoft.com/office/powerpoint/2010/main" val="1298561204"/>
              </p:ext>
            </p:extLst>
          </p:nvPr>
        </p:nvGraphicFramePr>
        <p:xfrm>
          <a:off x="10522371" y="1173192"/>
          <a:ext cx="917162" cy="1208640"/>
        </p:xfrm>
        <a:graphic>
          <a:graphicData uri="http://schemas.openxmlformats.org/drawingml/2006/table">
            <a:tbl>
              <a:tblPr firstRow="1" bandRow="1">
                <a:tableStyleId>{5C22544A-7EE6-4342-B048-85BDC9FD1C3A}</a:tableStyleId>
              </a:tblPr>
              <a:tblGrid>
                <a:gridCol w="458581">
                  <a:extLst>
                    <a:ext uri="{9D8B030D-6E8A-4147-A177-3AD203B41FA5}">
                      <a16:colId xmlns:a16="http://schemas.microsoft.com/office/drawing/2014/main" val="258942179"/>
                    </a:ext>
                  </a:extLst>
                </a:gridCol>
                <a:gridCol w="458581">
                  <a:extLst>
                    <a:ext uri="{9D8B030D-6E8A-4147-A177-3AD203B41FA5}">
                      <a16:colId xmlns:a16="http://schemas.microsoft.com/office/drawing/2014/main" val="3356248026"/>
                    </a:ext>
                  </a:extLst>
                </a:gridCol>
              </a:tblGrid>
              <a:tr h="302160">
                <a:tc>
                  <a:txBody>
                    <a:bodyPr/>
                    <a:lstStyle/>
                    <a:p>
                      <a:r>
                        <a:rPr lang="en-US" sz="11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17522341"/>
                  </a:ext>
                </a:extLst>
              </a:tr>
              <a:tr h="302160">
                <a:tc>
                  <a:txBody>
                    <a:bodyPr/>
                    <a:lstStyle/>
                    <a:p>
                      <a:r>
                        <a:rPr lang="en-US" sz="11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91753662"/>
                  </a:ext>
                </a:extLst>
              </a:tr>
              <a:tr h="302160">
                <a:tc>
                  <a:txBody>
                    <a:bodyPr/>
                    <a:lstStyle/>
                    <a:p>
                      <a:r>
                        <a:rPr lang="en-US" sz="11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13994029"/>
                  </a:ext>
                </a:extLst>
              </a:tr>
              <a:tr h="302160">
                <a:tc>
                  <a:txBody>
                    <a:bodyPr/>
                    <a:lstStyle/>
                    <a:p>
                      <a:r>
                        <a:rPr lang="en-US" sz="11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21649905"/>
                  </a:ext>
                </a:extLst>
              </a:tr>
            </a:tbl>
          </a:graphicData>
        </a:graphic>
      </p:graphicFrame>
      <p:sp>
        <p:nvSpPr>
          <p:cNvPr id="16" name="TextBox 15">
            <a:extLst>
              <a:ext uri="{FF2B5EF4-FFF2-40B4-BE49-F238E27FC236}">
                <a16:creationId xmlns:a16="http://schemas.microsoft.com/office/drawing/2014/main" id="{17D3E5CC-1B84-B246-A437-8138B1EC742B}"/>
              </a:ext>
            </a:extLst>
          </p:cNvPr>
          <p:cNvSpPr txBox="1"/>
          <p:nvPr/>
        </p:nvSpPr>
        <p:spPr>
          <a:xfrm>
            <a:off x="5031664" y="2045181"/>
            <a:ext cx="301686" cy="369332"/>
          </a:xfrm>
          <a:prstGeom prst="rect">
            <a:avLst/>
          </a:prstGeom>
          <a:noFill/>
        </p:spPr>
        <p:txBody>
          <a:bodyPr wrap="none" rtlCol="0">
            <a:spAutoFit/>
          </a:bodyPr>
          <a:lstStyle/>
          <a:p>
            <a:r>
              <a:rPr lang="en-US" dirty="0"/>
              <a:t>2</a:t>
            </a:r>
          </a:p>
        </p:txBody>
      </p:sp>
      <p:sp>
        <p:nvSpPr>
          <p:cNvPr id="17" name="TextBox 16">
            <a:extLst>
              <a:ext uri="{FF2B5EF4-FFF2-40B4-BE49-F238E27FC236}">
                <a16:creationId xmlns:a16="http://schemas.microsoft.com/office/drawing/2014/main" id="{8AB9B25D-BE6D-A149-A137-1AEF620A4293}"/>
              </a:ext>
            </a:extLst>
          </p:cNvPr>
          <p:cNvSpPr txBox="1"/>
          <p:nvPr/>
        </p:nvSpPr>
        <p:spPr>
          <a:xfrm>
            <a:off x="5951783" y="2677302"/>
            <a:ext cx="301686" cy="369332"/>
          </a:xfrm>
          <a:prstGeom prst="rect">
            <a:avLst/>
          </a:prstGeom>
          <a:noFill/>
        </p:spPr>
        <p:txBody>
          <a:bodyPr wrap="none" rtlCol="0">
            <a:spAutoFit/>
          </a:bodyPr>
          <a:lstStyle/>
          <a:p>
            <a:r>
              <a:rPr lang="en-US" dirty="0"/>
              <a:t>4</a:t>
            </a:r>
          </a:p>
        </p:txBody>
      </p:sp>
      <p:sp>
        <p:nvSpPr>
          <p:cNvPr id="18" name="TextBox 17">
            <a:extLst>
              <a:ext uri="{FF2B5EF4-FFF2-40B4-BE49-F238E27FC236}">
                <a16:creationId xmlns:a16="http://schemas.microsoft.com/office/drawing/2014/main" id="{0BFDB142-EEAA-F441-A80D-537D979C1F3B}"/>
              </a:ext>
            </a:extLst>
          </p:cNvPr>
          <p:cNvSpPr txBox="1"/>
          <p:nvPr/>
        </p:nvSpPr>
        <p:spPr>
          <a:xfrm>
            <a:off x="10288550" y="759475"/>
            <a:ext cx="1384803" cy="369332"/>
          </a:xfrm>
          <a:prstGeom prst="rect">
            <a:avLst/>
          </a:prstGeom>
          <a:noFill/>
        </p:spPr>
        <p:txBody>
          <a:bodyPr wrap="none" rtlCol="0">
            <a:spAutoFit/>
          </a:bodyPr>
          <a:lstStyle/>
          <a:p>
            <a:r>
              <a:rPr lang="en-US" dirty="0"/>
              <a:t>Feature Map</a:t>
            </a:r>
          </a:p>
        </p:txBody>
      </p:sp>
      <p:sp>
        <p:nvSpPr>
          <p:cNvPr id="19" name="TextBox 18">
            <a:extLst>
              <a:ext uri="{FF2B5EF4-FFF2-40B4-BE49-F238E27FC236}">
                <a16:creationId xmlns:a16="http://schemas.microsoft.com/office/drawing/2014/main" id="{D0760CC1-53CF-354D-9A01-05F980C36EEF}"/>
              </a:ext>
            </a:extLst>
          </p:cNvPr>
          <p:cNvSpPr txBox="1"/>
          <p:nvPr/>
        </p:nvSpPr>
        <p:spPr>
          <a:xfrm>
            <a:off x="7005330" y="926291"/>
            <a:ext cx="686406" cy="369332"/>
          </a:xfrm>
          <a:prstGeom prst="rect">
            <a:avLst/>
          </a:prstGeom>
          <a:noFill/>
        </p:spPr>
        <p:txBody>
          <a:bodyPr wrap="none" rtlCol="0">
            <a:spAutoFit/>
          </a:bodyPr>
          <a:lstStyle/>
          <a:p>
            <a:r>
              <a:rPr lang="en-US" b="1" dirty="0"/>
              <a:t>Done</a:t>
            </a:r>
          </a:p>
        </p:txBody>
      </p:sp>
      <p:graphicFrame>
        <p:nvGraphicFramePr>
          <p:cNvPr id="20" name="Table 14">
            <a:extLst>
              <a:ext uri="{FF2B5EF4-FFF2-40B4-BE49-F238E27FC236}">
                <a16:creationId xmlns:a16="http://schemas.microsoft.com/office/drawing/2014/main" id="{8702A0EC-6406-FE46-ABF8-F2B36E395866}"/>
              </a:ext>
            </a:extLst>
          </p:cNvPr>
          <p:cNvGraphicFramePr>
            <a:graphicFrameLocks noGrp="1"/>
          </p:cNvGraphicFramePr>
          <p:nvPr>
            <p:extLst>
              <p:ext uri="{D42A27DB-BD31-4B8C-83A1-F6EECF244321}">
                <p14:modId xmlns:p14="http://schemas.microsoft.com/office/powerpoint/2010/main" val="1236923496"/>
              </p:ext>
            </p:extLst>
          </p:nvPr>
        </p:nvGraphicFramePr>
        <p:xfrm>
          <a:off x="10648267" y="1396543"/>
          <a:ext cx="855788" cy="1208640"/>
        </p:xfrm>
        <a:graphic>
          <a:graphicData uri="http://schemas.openxmlformats.org/drawingml/2006/table">
            <a:tbl>
              <a:tblPr firstRow="1" bandRow="1">
                <a:tableStyleId>{5C22544A-7EE6-4342-B048-85BDC9FD1C3A}</a:tableStyleId>
              </a:tblPr>
              <a:tblGrid>
                <a:gridCol w="427894">
                  <a:extLst>
                    <a:ext uri="{9D8B030D-6E8A-4147-A177-3AD203B41FA5}">
                      <a16:colId xmlns:a16="http://schemas.microsoft.com/office/drawing/2014/main" val="258942179"/>
                    </a:ext>
                  </a:extLst>
                </a:gridCol>
                <a:gridCol w="427894">
                  <a:extLst>
                    <a:ext uri="{9D8B030D-6E8A-4147-A177-3AD203B41FA5}">
                      <a16:colId xmlns:a16="http://schemas.microsoft.com/office/drawing/2014/main" val="3356248026"/>
                    </a:ext>
                  </a:extLst>
                </a:gridCol>
              </a:tblGrid>
              <a:tr h="302160">
                <a:tc>
                  <a:txBody>
                    <a:bodyPr/>
                    <a:lstStyle/>
                    <a:p>
                      <a:r>
                        <a:rPr lang="en-US" sz="11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522341"/>
                  </a:ext>
                </a:extLst>
              </a:tr>
              <a:tr h="302160">
                <a:tc>
                  <a:txBody>
                    <a:bodyPr/>
                    <a:lstStyle/>
                    <a:p>
                      <a:r>
                        <a:rPr lang="en-US" sz="11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91753662"/>
                  </a:ext>
                </a:extLst>
              </a:tr>
              <a:tr h="302160">
                <a:tc>
                  <a:txBody>
                    <a:bodyPr/>
                    <a:lstStyle/>
                    <a:p>
                      <a:r>
                        <a:rPr lang="en-US" sz="11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3994029"/>
                  </a:ext>
                </a:extLst>
              </a:tr>
              <a:tr h="302160">
                <a:tc>
                  <a:txBody>
                    <a:bodyPr/>
                    <a:lstStyle/>
                    <a:p>
                      <a:r>
                        <a:rPr lang="en-US" sz="11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921649905"/>
                  </a:ext>
                </a:extLst>
              </a:tr>
            </a:tbl>
          </a:graphicData>
        </a:graphic>
      </p:graphicFrame>
      <p:pic>
        <p:nvPicPr>
          <p:cNvPr id="29" name="Picture 28">
            <a:extLst>
              <a:ext uri="{FF2B5EF4-FFF2-40B4-BE49-F238E27FC236}">
                <a16:creationId xmlns:a16="http://schemas.microsoft.com/office/drawing/2014/main" id="{005B2C9C-31E1-5C4C-8422-B75B846C9A2C}"/>
              </a:ext>
            </a:extLst>
          </p:cNvPr>
          <p:cNvPicPr>
            <a:picLocks noChangeAspect="1"/>
          </p:cNvPicPr>
          <p:nvPr/>
        </p:nvPicPr>
        <p:blipFill>
          <a:blip r:embed="rId2"/>
          <a:stretch>
            <a:fillRect/>
          </a:stretch>
        </p:blipFill>
        <p:spPr>
          <a:xfrm>
            <a:off x="9433485" y="1266068"/>
            <a:ext cx="507802" cy="1000559"/>
          </a:xfrm>
          <a:prstGeom prst="rect">
            <a:avLst/>
          </a:prstGeom>
        </p:spPr>
      </p:pic>
      <p:pic>
        <p:nvPicPr>
          <p:cNvPr id="30" name="Picture 29">
            <a:extLst>
              <a:ext uri="{FF2B5EF4-FFF2-40B4-BE49-F238E27FC236}">
                <a16:creationId xmlns:a16="http://schemas.microsoft.com/office/drawing/2014/main" id="{938AE792-9BB4-424E-B27D-90B3A213CBB7}"/>
              </a:ext>
            </a:extLst>
          </p:cNvPr>
          <p:cNvPicPr>
            <a:picLocks noChangeAspect="1"/>
          </p:cNvPicPr>
          <p:nvPr/>
        </p:nvPicPr>
        <p:blipFill>
          <a:blip r:embed="rId3"/>
          <a:stretch>
            <a:fillRect/>
          </a:stretch>
        </p:blipFill>
        <p:spPr>
          <a:xfrm>
            <a:off x="9664338" y="1480123"/>
            <a:ext cx="515515" cy="1091001"/>
          </a:xfrm>
          <a:prstGeom prst="rect">
            <a:avLst/>
          </a:prstGeom>
        </p:spPr>
      </p:pic>
      <p:sp>
        <p:nvSpPr>
          <p:cNvPr id="36" name="Rectangle 35">
            <a:extLst>
              <a:ext uri="{FF2B5EF4-FFF2-40B4-BE49-F238E27FC236}">
                <a16:creationId xmlns:a16="http://schemas.microsoft.com/office/drawing/2014/main" id="{5ABB24A7-2CEB-CB4C-B0F0-40DB3B7125C8}"/>
              </a:ext>
            </a:extLst>
          </p:cNvPr>
          <p:cNvSpPr/>
          <p:nvPr/>
        </p:nvSpPr>
        <p:spPr>
          <a:xfrm>
            <a:off x="3720577" y="6254780"/>
            <a:ext cx="6370954" cy="523220"/>
          </a:xfrm>
          <a:prstGeom prst="rect">
            <a:avLst/>
          </a:prstGeom>
        </p:spPr>
        <p:txBody>
          <a:bodyPr wrap="square">
            <a:spAutoFit/>
          </a:bodyPr>
          <a:lstStyle/>
          <a:p>
            <a:pPr lvl="1"/>
            <a:r>
              <a:rPr lang="en-US" sz="1400" dirty="0">
                <a:latin typeface="Menlo" panose="020B0609030804020204" pitchFamily="49" charset="0"/>
                <a:ea typeface="Menlo" panose="020B0609030804020204" pitchFamily="49" charset="0"/>
                <a:cs typeface="Menlo" panose="020B0609030804020204" pitchFamily="49" charset="0"/>
              </a:rPr>
              <a:t>tf.keras.layers.Conv2D(</a:t>
            </a:r>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filters=2</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solidFill>
                  <a:srgbClr val="FF0000"/>
                </a:solidFill>
                <a:latin typeface="Menlo" panose="020B0609030804020204" pitchFamily="49" charset="0"/>
                <a:ea typeface="Menlo" panose="020B0609030804020204" pitchFamily="49" charset="0"/>
                <a:cs typeface="Menlo" panose="020B0609030804020204" pitchFamily="49" charset="0"/>
              </a:rPr>
              <a:t>kernel_size</a:t>
            </a:r>
            <a:r>
              <a:rPr lang="en-US" sz="1400" dirty="0">
                <a:solidFill>
                  <a:srgbClr val="FF0000"/>
                </a:solidFill>
                <a:latin typeface="Menlo" panose="020B0609030804020204" pitchFamily="49" charset="0"/>
                <a:ea typeface="Menlo" panose="020B0609030804020204" pitchFamily="49" charset="0"/>
                <a:cs typeface="Menlo" panose="020B0609030804020204" pitchFamily="49" charset="0"/>
              </a:rPr>
              <a:t>=2</a:t>
            </a:r>
            <a:r>
              <a:rPr lang="en-US" sz="1400" dirty="0">
                <a:latin typeface="Menlo" panose="020B0609030804020204" pitchFamily="49" charset="0"/>
                <a:ea typeface="Menlo" panose="020B0609030804020204" pitchFamily="49" charset="0"/>
                <a:cs typeface="Menlo" panose="020B0609030804020204" pitchFamily="49" charset="0"/>
              </a:rPr>
              <a:t>, </a:t>
            </a:r>
          </a:p>
          <a:p>
            <a:pPr lvl="1"/>
            <a:r>
              <a:rPr lang="en-US" sz="1400" dirty="0">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latin typeface="Menlo" panose="020B0609030804020204" pitchFamily="49" charset="0"/>
                <a:ea typeface="Menlo" panose="020B0609030804020204" pitchFamily="49" charset="0"/>
                <a:cs typeface="Menlo" panose="020B0609030804020204" pitchFamily="49" charset="0"/>
              </a:rPr>
              <a:t>relu</a:t>
            </a:r>
            <a:r>
              <a:rPr lang="en-US" sz="1400" dirty="0">
                <a:latin typeface="Menlo" panose="020B0609030804020204" pitchFamily="49" charset="0"/>
                <a:ea typeface="Menlo" panose="020B0609030804020204" pitchFamily="49" charset="0"/>
                <a:cs typeface="Menlo" panose="020B0609030804020204" pitchFamily="49" charset="0"/>
              </a:rPr>
              <a:t>’)</a:t>
            </a:r>
          </a:p>
        </p:txBody>
      </p:sp>
      <p:graphicFrame>
        <p:nvGraphicFramePr>
          <p:cNvPr id="37" name="Table 14">
            <a:extLst>
              <a:ext uri="{FF2B5EF4-FFF2-40B4-BE49-F238E27FC236}">
                <a16:creationId xmlns:a16="http://schemas.microsoft.com/office/drawing/2014/main" id="{6801BA94-0AB2-0A41-9BDB-EB7604A23760}"/>
              </a:ext>
            </a:extLst>
          </p:cNvPr>
          <p:cNvGraphicFramePr>
            <a:graphicFrameLocks noGrp="1"/>
          </p:cNvGraphicFramePr>
          <p:nvPr>
            <p:extLst>
              <p:ext uri="{D42A27DB-BD31-4B8C-83A1-F6EECF244321}">
                <p14:modId xmlns:p14="http://schemas.microsoft.com/office/powerpoint/2010/main" val="1314196366"/>
              </p:ext>
            </p:extLst>
          </p:nvPr>
        </p:nvGraphicFramePr>
        <p:xfrm>
          <a:off x="2025399" y="4514156"/>
          <a:ext cx="917162" cy="1208640"/>
        </p:xfrm>
        <a:graphic>
          <a:graphicData uri="http://schemas.openxmlformats.org/drawingml/2006/table">
            <a:tbl>
              <a:tblPr firstRow="1" bandRow="1">
                <a:tableStyleId>{5C22544A-7EE6-4342-B048-85BDC9FD1C3A}</a:tableStyleId>
              </a:tblPr>
              <a:tblGrid>
                <a:gridCol w="458581">
                  <a:extLst>
                    <a:ext uri="{9D8B030D-6E8A-4147-A177-3AD203B41FA5}">
                      <a16:colId xmlns:a16="http://schemas.microsoft.com/office/drawing/2014/main" val="258942179"/>
                    </a:ext>
                  </a:extLst>
                </a:gridCol>
                <a:gridCol w="458581">
                  <a:extLst>
                    <a:ext uri="{9D8B030D-6E8A-4147-A177-3AD203B41FA5}">
                      <a16:colId xmlns:a16="http://schemas.microsoft.com/office/drawing/2014/main" val="3356248026"/>
                    </a:ext>
                  </a:extLst>
                </a:gridCol>
              </a:tblGrid>
              <a:tr h="302160">
                <a:tc>
                  <a:txBody>
                    <a:bodyPr/>
                    <a:lstStyle/>
                    <a:p>
                      <a:r>
                        <a:rPr lang="en-US" sz="11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17522341"/>
                  </a:ext>
                </a:extLst>
              </a:tr>
              <a:tr h="302160">
                <a:tc>
                  <a:txBody>
                    <a:bodyPr/>
                    <a:lstStyle/>
                    <a:p>
                      <a:r>
                        <a:rPr lang="en-US" sz="11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91753662"/>
                  </a:ext>
                </a:extLst>
              </a:tr>
              <a:tr h="302160">
                <a:tc>
                  <a:txBody>
                    <a:bodyPr/>
                    <a:lstStyle/>
                    <a:p>
                      <a:r>
                        <a:rPr lang="en-US" sz="11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13994029"/>
                  </a:ext>
                </a:extLst>
              </a:tr>
              <a:tr h="302160">
                <a:tc>
                  <a:txBody>
                    <a:bodyPr/>
                    <a:lstStyle/>
                    <a:p>
                      <a:r>
                        <a:rPr lang="en-US" sz="11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1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21649905"/>
                  </a:ext>
                </a:extLst>
              </a:tr>
            </a:tbl>
          </a:graphicData>
        </a:graphic>
      </p:graphicFrame>
      <p:graphicFrame>
        <p:nvGraphicFramePr>
          <p:cNvPr id="38" name="Table 14">
            <a:extLst>
              <a:ext uri="{FF2B5EF4-FFF2-40B4-BE49-F238E27FC236}">
                <a16:creationId xmlns:a16="http://schemas.microsoft.com/office/drawing/2014/main" id="{14749F38-7D27-604D-9C52-098ED3E582F1}"/>
              </a:ext>
            </a:extLst>
          </p:cNvPr>
          <p:cNvGraphicFramePr>
            <a:graphicFrameLocks noGrp="1"/>
          </p:cNvGraphicFramePr>
          <p:nvPr>
            <p:extLst>
              <p:ext uri="{D42A27DB-BD31-4B8C-83A1-F6EECF244321}">
                <p14:modId xmlns:p14="http://schemas.microsoft.com/office/powerpoint/2010/main" val="443502680"/>
              </p:ext>
            </p:extLst>
          </p:nvPr>
        </p:nvGraphicFramePr>
        <p:xfrm>
          <a:off x="2096037" y="4581301"/>
          <a:ext cx="917162" cy="1208640"/>
        </p:xfrm>
        <a:graphic>
          <a:graphicData uri="http://schemas.openxmlformats.org/drawingml/2006/table">
            <a:tbl>
              <a:tblPr firstRow="1" bandRow="1">
                <a:tableStyleId>{5C22544A-7EE6-4342-B048-85BDC9FD1C3A}</a:tableStyleId>
              </a:tblPr>
              <a:tblGrid>
                <a:gridCol w="458581">
                  <a:extLst>
                    <a:ext uri="{9D8B030D-6E8A-4147-A177-3AD203B41FA5}">
                      <a16:colId xmlns:a16="http://schemas.microsoft.com/office/drawing/2014/main" val="258942179"/>
                    </a:ext>
                  </a:extLst>
                </a:gridCol>
                <a:gridCol w="458581">
                  <a:extLst>
                    <a:ext uri="{9D8B030D-6E8A-4147-A177-3AD203B41FA5}">
                      <a16:colId xmlns:a16="http://schemas.microsoft.com/office/drawing/2014/main" val="3356248026"/>
                    </a:ext>
                  </a:extLst>
                </a:gridCol>
              </a:tblGrid>
              <a:tr h="302160">
                <a:tc>
                  <a:txBody>
                    <a:bodyPr/>
                    <a:lstStyle/>
                    <a:p>
                      <a:r>
                        <a:rPr lang="en-US" sz="11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522341"/>
                  </a:ext>
                </a:extLst>
              </a:tr>
              <a:tr h="302160">
                <a:tc>
                  <a:txBody>
                    <a:bodyPr/>
                    <a:lstStyle/>
                    <a:p>
                      <a:r>
                        <a:rPr lang="en-US" sz="11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91753662"/>
                  </a:ext>
                </a:extLst>
              </a:tr>
              <a:tr h="302160">
                <a:tc>
                  <a:txBody>
                    <a:bodyPr/>
                    <a:lstStyle/>
                    <a:p>
                      <a:r>
                        <a:rPr lang="en-US" sz="11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3994029"/>
                  </a:ext>
                </a:extLst>
              </a:tr>
              <a:tr h="302160">
                <a:tc>
                  <a:txBody>
                    <a:bodyPr/>
                    <a:lstStyle/>
                    <a:p>
                      <a:r>
                        <a:rPr lang="en-US" sz="11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1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921649905"/>
                  </a:ext>
                </a:extLst>
              </a:tr>
            </a:tbl>
          </a:graphicData>
        </a:graphic>
      </p:graphicFrame>
      <p:graphicFrame>
        <p:nvGraphicFramePr>
          <p:cNvPr id="40" name="Table 40">
            <a:extLst>
              <a:ext uri="{FF2B5EF4-FFF2-40B4-BE49-F238E27FC236}">
                <a16:creationId xmlns:a16="http://schemas.microsoft.com/office/drawing/2014/main" id="{9D19D13D-B20C-D746-879C-99D73E309BF6}"/>
              </a:ext>
            </a:extLst>
          </p:cNvPr>
          <p:cNvGraphicFramePr>
            <a:graphicFrameLocks noGrp="1"/>
          </p:cNvGraphicFramePr>
          <p:nvPr>
            <p:extLst>
              <p:ext uri="{D42A27DB-BD31-4B8C-83A1-F6EECF244321}">
                <p14:modId xmlns:p14="http://schemas.microsoft.com/office/powerpoint/2010/main" val="4045796797"/>
              </p:ext>
            </p:extLst>
          </p:nvPr>
        </p:nvGraphicFramePr>
        <p:xfrm>
          <a:off x="5333350" y="778153"/>
          <a:ext cx="1526232" cy="731520"/>
        </p:xfrm>
        <a:graphic>
          <a:graphicData uri="http://schemas.openxmlformats.org/drawingml/2006/table">
            <a:tbl>
              <a:tblPr firstRow="1" bandRow="1">
                <a:tableStyleId>{5C22544A-7EE6-4342-B048-85BDC9FD1C3A}</a:tableStyleId>
              </a:tblPr>
              <a:tblGrid>
                <a:gridCol w="381558">
                  <a:extLst>
                    <a:ext uri="{9D8B030D-6E8A-4147-A177-3AD203B41FA5}">
                      <a16:colId xmlns:a16="http://schemas.microsoft.com/office/drawing/2014/main" val="4000104352"/>
                    </a:ext>
                  </a:extLst>
                </a:gridCol>
                <a:gridCol w="381558">
                  <a:extLst>
                    <a:ext uri="{9D8B030D-6E8A-4147-A177-3AD203B41FA5}">
                      <a16:colId xmlns:a16="http://schemas.microsoft.com/office/drawing/2014/main" val="3533825405"/>
                    </a:ext>
                  </a:extLst>
                </a:gridCol>
                <a:gridCol w="381558">
                  <a:extLst>
                    <a:ext uri="{9D8B030D-6E8A-4147-A177-3AD203B41FA5}">
                      <a16:colId xmlns:a16="http://schemas.microsoft.com/office/drawing/2014/main" val="170335117"/>
                    </a:ext>
                  </a:extLst>
                </a:gridCol>
                <a:gridCol w="381558">
                  <a:extLst>
                    <a:ext uri="{9D8B030D-6E8A-4147-A177-3AD203B41FA5}">
                      <a16:colId xmlns:a16="http://schemas.microsoft.com/office/drawing/2014/main" val="809619251"/>
                    </a:ext>
                  </a:extLst>
                </a:gridCol>
              </a:tblGrid>
              <a:tr h="23726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6594901"/>
                  </a:ext>
                </a:extLst>
              </a:tr>
              <a:tr h="2372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53555684"/>
                  </a:ext>
                </a:extLst>
              </a:tr>
            </a:tbl>
          </a:graphicData>
        </a:graphic>
      </p:graphicFrame>
      <p:graphicFrame>
        <p:nvGraphicFramePr>
          <p:cNvPr id="41" name="Table 40">
            <a:extLst>
              <a:ext uri="{FF2B5EF4-FFF2-40B4-BE49-F238E27FC236}">
                <a16:creationId xmlns:a16="http://schemas.microsoft.com/office/drawing/2014/main" id="{E6270F87-DDF6-4B43-BD03-A559208A5B8C}"/>
              </a:ext>
            </a:extLst>
          </p:cNvPr>
          <p:cNvGraphicFramePr>
            <a:graphicFrameLocks noGrp="1"/>
          </p:cNvGraphicFramePr>
          <p:nvPr>
            <p:extLst>
              <p:ext uri="{D42A27DB-BD31-4B8C-83A1-F6EECF244321}">
                <p14:modId xmlns:p14="http://schemas.microsoft.com/office/powerpoint/2010/main" val="1662882914"/>
              </p:ext>
            </p:extLst>
          </p:nvPr>
        </p:nvGraphicFramePr>
        <p:xfrm>
          <a:off x="5339510" y="1926072"/>
          <a:ext cx="1526232" cy="731520"/>
        </p:xfrm>
        <a:graphic>
          <a:graphicData uri="http://schemas.openxmlformats.org/drawingml/2006/table">
            <a:tbl>
              <a:tblPr firstRow="1" bandRow="1">
                <a:tableStyleId>{5C22544A-7EE6-4342-B048-85BDC9FD1C3A}</a:tableStyleId>
              </a:tblPr>
              <a:tblGrid>
                <a:gridCol w="381558">
                  <a:extLst>
                    <a:ext uri="{9D8B030D-6E8A-4147-A177-3AD203B41FA5}">
                      <a16:colId xmlns:a16="http://schemas.microsoft.com/office/drawing/2014/main" val="4000104352"/>
                    </a:ext>
                  </a:extLst>
                </a:gridCol>
                <a:gridCol w="381558">
                  <a:extLst>
                    <a:ext uri="{9D8B030D-6E8A-4147-A177-3AD203B41FA5}">
                      <a16:colId xmlns:a16="http://schemas.microsoft.com/office/drawing/2014/main" val="3533825405"/>
                    </a:ext>
                  </a:extLst>
                </a:gridCol>
                <a:gridCol w="381558">
                  <a:extLst>
                    <a:ext uri="{9D8B030D-6E8A-4147-A177-3AD203B41FA5}">
                      <a16:colId xmlns:a16="http://schemas.microsoft.com/office/drawing/2014/main" val="170335117"/>
                    </a:ext>
                  </a:extLst>
                </a:gridCol>
                <a:gridCol w="381558">
                  <a:extLst>
                    <a:ext uri="{9D8B030D-6E8A-4147-A177-3AD203B41FA5}">
                      <a16:colId xmlns:a16="http://schemas.microsoft.com/office/drawing/2014/main" val="809619251"/>
                    </a:ext>
                  </a:extLst>
                </a:gridCol>
              </a:tblGrid>
              <a:tr h="2372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6594901"/>
                  </a:ext>
                </a:extLst>
              </a:tr>
              <a:tr h="2372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053555684"/>
                  </a:ext>
                </a:extLst>
              </a:tr>
            </a:tbl>
          </a:graphicData>
        </a:graphic>
      </p:graphicFrame>
      <p:sp>
        <p:nvSpPr>
          <p:cNvPr id="42" name="TextBox 41">
            <a:extLst>
              <a:ext uri="{FF2B5EF4-FFF2-40B4-BE49-F238E27FC236}">
                <a16:creationId xmlns:a16="http://schemas.microsoft.com/office/drawing/2014/main" id="{90856EC2-33E0-6342-ADD4-93424D0C8240}"/>
              </a:ext>
            </a:extLst>
          </p:cNvPr>
          <p:cNvSpPr txBox="1"/>
          <p:nvPr/>
        </p:nvSpPr>
        <p:spPr>
          <a:xfrm>
            <a:off x="1477617" y="245165"/>
            <a:ext cx="2008499" cy="369332"/>
          </a:xfrm>
          <a:prstGeom prst="rect">
            <a:avLst/>
          </a:prstGeom>
          <a:noFill/>
        </p:spPr>
        <p:txBody>
          <a:bodyPr wrap="none" rtlCol="0">
            <a:spAutoFit/>
          </a:bodyPr>
          <a:lstStyle/>
          <a:p>
            <a:r>
              <a:rPr lang="en-US" dirty="0"/>
              <a:t>Input to Conv Layer</a:t>
            </a:r>
          </a:p>
        </p:txBody>
      </p:sp>
      <p:sp>
        <p:nvSpPr>
          <p:cNvPr id="43" name="TextBox 42">
            <a:extLst>
              <a:ext uri="{FF2B5EF4-FFF2-40B4-BE49-F238E27FC236}">
                <a16:creationId xmlns:a16="http://schemas.microsoft.com/office/drawing/2014/main" id="{50AD9677-2D51-4248-B090-314DFA2FED9F}"/>
              </a:ext>
            </a:extLst>
          </p:cNvPr>
          <p:cNvSpPr txBox="1"/>
          <p:nvPr/>
        </p:nvSpPr>
        <p:spPr>
          <a:xfrm>
            <a:off x="5031664" y="205974"/>
            <a:ext cx="2105961" cy="369332"/>
          </a:xfrm>
          <a:prstGeom prst="rect">
            <a:avLst/>
          </a:prstGeom>
          <a:noFill/>
        </p:spPr>
        <p:txBody>
          <a:bodyPr wrap="none" rtlCol="0">
            <a:spAutoFit/>
          </a:bodyPr>
          <a:lstStyle/>
          <a:p>
            <a:r>
              <a:rPr lang="en-US" dirty="0"/>
              <a:t>Kernel of Conv Layer</a:t>
            </a:r>
          </a:p>
        </p:txBody>
      </p:sp>
      <p:sp>
        <p:nvSpPr>
          <p:cNvPr id="44" name="TextBox 43">
            <a:extLst>
              <a:ext uri="{FF2B5EF4-FFF2-40B4-BE49-F238E27FC236}">
                <a16:creationId xmlns:a16="http://schemas.microsoft.com/office/drawing/2014/main" id="{159DB201-F939-D34E-B840-861C00A529E7}"/>
              </a:ext>
            </a:extLst>
          </p:cNvPr>
          <p:cNvSpPr txBox="1"/>
          <p:nvPr/>
        </p:nvSpPr>
        <p:spPr>
          <a:xfrm>
            <a:off x="9252481" y="225853"/>
            <a:ext cx="2175852" cy="369332"/>
          </a:xfrm>
          <a:prstGeom prst="rect">
            <a:avLst/>
          </a:prstGeom>
          <a:noFill/>
        </p:spPr>
        <p:txBody>
          <a:bodyPr wrap="none" rtlCol="0">
            <a:spAutoFit/>
          </a:bodyPr>
          <a:lstStyle/>
          <a:p>
            <a:r>
              <a:rPr lang="en-US" dirty="0"/>
              <a:t>Output of Conv Layer</a:t>
            </a:r>
          </a:p>
        </p:txBody>
      </p:sp>
      <p:sp>
        <p:nvSpPr>
          <p:cNvPr id="45" name="TextBox 44">
            <a:extLst>
              <a:ext uri="{FF2B5EF4-FFF2-40B4-BE49-F238E27FC236}">
                <a16:creationId xmlns:a16="http://schemas.microsoft.com/office/drawing/2014/main" id="{6D007AF4-89D0-A343-BCBD-D6051AC370AB}"/>
              </a:ext>
            </a:extLst>
          </p:cNvPr>
          <p:cNvSpPr txBox="1"/>
          <p:nvPr/>
        </p:nvSpPr>
        <p:spPr>
          <a:xfrm>
            <a:off x="7484175" y="1568877"/>
            <a:ext cx="944554" cy="369332"/>
          </a:xfrm>
          <a:prstGeom prst="rect">
            <a:avLst/>
          </a:prstGeom>
          <a:noFill/>
        </p:spPr>
        <p:txBody>
          <a:bodyPr wrap="none" rtlCol="0">
            <a:spAutoFit/>
          </a:bodyPr>
          <a:lstStyle/>
          <a:p>
            <a:r>
              <a:rPr lang="en-US" dirty="0"/>
              <a:t>“Knobs”</a:t>
            </a:r>
          </a:p>
        </p:txBody>
      </p:sp>
      <p:cxnSp>
        <p:nvCxnSpPr>
          <p:cNvPr id="47" name="Straight Arrow Connector 46">
            <a:extLst>
              <a:ext uri="{FF2B5EF4-FFF2-40B4-BE49-F238E27FC236}">
                <a16:creationId xmlns:a16="http://schemas.microsoft.com/office/drawing/2014/main" id="{44A685F8-2414-AD4B-A512-7982F53B3235}"/>
              </a:ext>
            </a:extLst>
          </p:cNvPr>
          <p:cNvCxnSpPr>
            <a:stCxn id="45" idx="1"/>
          </p:cNvCxnSpPr>
          <p:nvPr/>
        </p:nvCxnSpPr>
        <p:spPr>
          <a:xfrm flipH="1" flipV="1">
            <a:off x="6314661" y="1060174"/>
            <a:ext cx="1169514" cy="69336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8372BFB-D59D-7D42-8FB0-319B689C9711}"/>
              </a:ext>
            </a:extLst>
          </p:cNvPr>
          <p:cNvCxnSpPr>
            <a:cxnSpLocks/>
          </p:cNvCxnSpPr>
          <p:nvPr/>
        </p:nvCxnSpPr>
        <p:spPr>
          <a:xfrm flipH="1">
            <a:off x="6608877" y="1887426"/>
            <a:ext cx="895441" cy="26310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51" name="Table 51">
            <a:extLst>
              <a:ext uri="{FF2B5EF4-FFF2-40B4-BE49-F238E27FC236}">
                <a16:creationId xmlns:a16="http://schemas.microsoft.com/office/drawing/2014/main" id="{73966B9B-E754-7044-8BC5-0177309655D3}"/>
              </a:ext>
            </a:extLst>
          </p:cNvPr>
          <p:cNvGraphicFramePr>
            <a:graphicFrameLocks noGrp="1"/>
          </p:cNvGraphicFramePr>
          <p:nvPr>
            <p:extLst>
              <p:ext uri="{D42A27DB-BD31-4B8C-83A1-F6EECF244321}">
                <p14:modId xmlns:p14="http://schemas.microsoft.com/office/powerpoint/2010/main" val="742880208"/>
              </p:ext>
            </p:extLst>
          </p:nvPr>
        </p:nvGraphicFramePr>
        <p:xfrm>
          <a:off x="5783368" y="4346631"/>
          <a:ext cx="777656" cy="74168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332097306"/>
                    </a:ext>
                  </a:extLst>
                </a:gridCol>
                <a:gridCol w="388828">
                  <a:extLst>
                    <a:ext uri="{9D8B030D-6E8A-4147-A177-3AD203B41FA5}">
                      <a16:colId xmlns:a16="http://schemas.microsoft.com/office/drawing/2014/main" val="383303368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6599422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783399119"/>
                  </a:ext>
                </a:extLst>
              </a:tr>
            </a:tbl>
          </a:graphicData>
        </a:graphic>
      </p:graphicFrame>
      <p:graphicFrame>
        <p:nvGraphicFramePr>
          <p:cNvPr id="52" name="Table 51">
            <a:extLst>
              <a:ext uri="{FF2B5EF4-FFF2-40B4-BE49-F238E27FC236}">
                <a16:creationId xmlns:a16="http://schemas.microsoft.com/office/drawing/2014/main" id="{63AC60FB-5FD8-9C42-948F-E350CBE9D12D}"/>
              </a:ext>
            </a:extLst>
          </p:cNvPr>
          <p:cNvGraphicFramePr>
            <a:graphicFrameLocks noGrp="1"/>
          </p:cNvGraphicFramePr>
          <p:nvPr>
            <p:extLst>
              <p:ext uri="{D42A27DB-BD31-4B8C-83A1-F6EECF244321}">
                <p14:modId xmlns:p14="http://schemas.microsoft.com/office/powerpoint/2010/main" val="2392520688"/>
              </p:ext>
            </p:extLst>
          </p:nvPr>
        </p:nvGraphicFramePr>
        <p:xfrm>
          <a:off x="5924643" y="4440225"/>
          <a:ext cx="777656" cy="74168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332097306"/>
                    </a:ext>
                  </a:extLst>
                </a:gridCol>
                <a:gridCol w="388828">
                  <a:extLst>
                    <a:ext uri="{9D8B030D-6E8A-4147-A177-3AD203B41FA5}">
                      <a16:colId xmlns:a16="http://schemas.microsoft.com/office/drawing/2014/main" val="383303368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76599422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783399119"/>
                  </a:ext>
                </a:extLst>
              </a:tr>
            </a:tbl>
          </a:graphicData>
        </a:graphic>
      </p:graphicFrame>
      <p:graphicFrame>
        <p:nvGraphicFramePr>
          <p:cNvPr id="53" name="Table 51">
            <a:extLst>
              <a:ext uri="{FF2B5EF4-FFF2-40B4-BE49-F238E27FC236}">
                <a16:creationId xmlns:a16="http://schemas.microsoft.com/office/drawing/2014/main" id="{FFF4BFEC-051E-B649-8FDF-4E0CE66FDF4F}"/>
              </a:ext>
            </a:extLst>
          </p:cNvPr>
          <p:cNvGraphicFramePr>
            <a:graphicFrameLocks noGrp="1"/>
          </p:cNvGraphicFramePr>
          <p:nvPr>
            <p:extLst>
              <p:ext uri="{D42A27DB-BD31-4B8C-83A1-F6EECF244321}">
                <p14:modId xmlns:p14="http://schemas.microsoft.com/office/powerpoint/2010/main" val="1324023300"/>
              </p:ext>
            </p:extLst>
          </p:nvPr>
        </p:nvGraphicFramePr>
        <p:xfrm>
          <a:off x="5839139" y="5336865"/>
          <a:ext cx="777656" cy="74168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332097306"/>
                    </a:ext>
                  </a:extLst>
                </a:gridCol>
                <a:gridCol w="388828">
                  <a:extLst>
                    <a:ext uri="{9D8B030D-6E8A-4147-A177-3AD203B41FA5}">
                      <a16:colId xmlns:a16="http://schemas.microsoft.com/office/drawing/2014/main" val="383303368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76599422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783399119"/>
                  </a:ext>
                </a:extLst>
              </a:tr>
            </a:tbl>
          </a:graphicData>
        </a:graphic>
      </p:graphicFrame>
      <p:graphicFrame>
        <p:nvGraphicFramePr>
          <p:cNvPr id="54" name="Table 53">
            <a:extLst>
              <a:ext uri="{FF2B5EF4-FFF2-40B4-BE49-F238E27FC236}">
                <a16:creationId xmlns:a16="http://schemas.microsoft.com/office/drawing/2014/main" id="{7EEFC5DD-36D1-0043-9444-9F8AA839EE26}"/>
              </a:ext>
            </a:extLst>
          </p:cNvPr>
          <p:cNvGraphicFramePr>
            <a:graphicFrameLocks noGrp="1"/>
          </p:cNvGraphicFramePr>
          <p:nvPr>
            <p:extLst>
              <p:ext uri="{D42A27DB-BD31-4B8C-83A1-F6EECF244321}">
                <p14:modId xmlns:p14="http://schemas.microsoft.com/office/powerpoint/2010/main" val="1145770041"/>
              </p:ext>
            </p:extLst>
          </p:nvPr>
        </p:nvGraphicFramePr>
        <p:xfrm>
          <a:off x="5951783" y="5435043"/>
          <a:ext cx="777656" cy="74168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332097306"/>
                    </a:ext>
                  </a:extLst>
                </a:gridCol>
                <a:gridCol w="388828">
                  <a:extLst>
                    <a:ext uri="{9D8B030D-6E8A-4147-A177-3AD203B41FA5}">
                      <a16:colId xmlns:a16="http://schemas.microsoft.com/office/drawing/2014/main" val="383303368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76599422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783399119"/>
                  </a:ext>
                </a:extLst>
              </a:tr>
            </a:tbl>
          </a:graphicData>
        </a:graphic>
      </p:graphicFrame>
      <p:graphicFrame>
        <p:nvGraphicFramePr>
          <p:cNvPr id="55" name="Table 55">
            <a:extLst>
              <a:ext uri="{FF2B5EF4-FFF2-40B4-BE49-F238E27FC236}">
                <a16:creationId xmlns:a16="http://schemas.microsoft.com/office/drawing/2014/main" id="{CD50569A-7EA2-3E4C-8F92-2EE20A91A05D}"/>
              </a:ext>
            </a:extLst>
          </p:cNvPr>
          <p:cNvGraphicFramePr>
            <a:graphicFrameLocks noGrp="1"/>
          </p:cNvGraphicFramePr>
          <p:nvPr>
            <p:extLst>
              <p:ext uri="{D42A27DB-BD31-4B8C-83A1-F6EECF244321}">
                <p14:modId xmlns:p14="http://schemas.microsoft.com/office/powerpoint/2010/main" val="2318628738"/>
              </p:ext>
            </p:extLst>
          </p:nvPr>
        </p:nvGraphicFramePr>
        <p:xfrm>
          <a:off x="10389704" y="4528834"/>
          <a:ext cx="777656" cy="111252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580888440"/>
                    </a:ext>
                  </a:extLst>
                </a:gridCol>
                <a:gridCol w="388828">
                  <a:extLst>
                    <a:ext uri="{9D8B030D-6E8A-4147-A177-3AD203B41FA5}">
                      <a16:colId xmlns:a16="http://schemas.microsoft.com/office/drawing/2014/main" val="3375594572"/>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82335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6320804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505924523"/>
                  </a:ext>
                </a:extLst>
              </a:tr>
            </a:tbl>
          </a:graphicData>
        </a:graphic>
      </p:graphicFrame>
      <p:graphicFrame>
        <p:nvGraphicFramePr>
          <p:cNvPr id="56" name="Table 55">
            <a:extLst>
              <a:ext uri="{FF2B5EF4-FFF2-40B4-BE49-F238E27FC236}">
                <a16:creationId xmlns:a16="http://schemas.microsoft.com/office/drawing/2014/main" id="{2B69EB5D-44CC-3E43-85E1-6258C74FF155}"/>
              </a:ext>
            </a:extLst>
          </p:cNvPr>
          <p:cNvGraphicFramePr>
            <a:graphicFrameLocks noGrp="1"/>
          </p:cNvGraphicFramePr>
          <p:nvPr>
            <p:extLst>
              <p:ext uri="{D42A27DB-BD31-4B8C-83A1-F6EECF244321}">
                <p14:modId xmlns:p14="http://schemas.microsoft.com/office/powerpoint/2010/main" val="3258336579"/>
              </p:ext>
            </p:extLst>
          </p:nvPr>
        </p:nvGraphicFramePr>
        <p:xfrm>
          <a:off x="10515600" y="4727617"/>
          <a:ext cx="777656" cy="1112520"/>
        </p:xfrm>
        <a:graphic>
          <a:graphicData uri="http://schemas.openxmlformats.org/drawingml/2006/table">
            <a:tbl>
              <a:tblPr firstRow="1" bandRow="1">
                <a:tableStyleId>{5C22544A-7EE6-4342-B048-85BDC9FD1C3A}</a:tableStyleId>
              </a:tblPr>
              <a:tblGrid>
                <a:gridCol w="388828">
                  <a:extLst>
                    <a:ext uri="{9D8B030D-6E8A-4147-A177-3AD203B41FA5}">
                      <a16:colId xmlns:a16="http://schemas.microsoft.com/office/drawing/2014/main" val="1580888440"/>
                    </a:ext>
                  </a:extLst>
                </a:gridCol>
                <a:gridCol w="388828">
                  <a:extLst>
                    <a:ext uri="{9D8B030D-6E8A-4147-A177-3AD203B41FA5}">
                      <a16:colId xmlns:a16="http://schemas.microsoft.com/office/drawing/2014/main" val="3375594572"/>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58233516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206320804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505924523"/>
                  </a:ext>
                </a:extLst>
              </a:tr>
            </a:tbl>
          </a:graphicData>
        </a:graphic>
      </p:graphicFrame>
    </p:spTree>
    <p:extLst>
      <p:ext uri="{BB962C8B-B14F-4D97-AF65-F5344CB8AC3E}">
        <p14:creationId xmlns:p14="http://schemas.microsoft.com/office/powerpoint/2010/main" val="2205894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7B1251-20E8-8946-9296-B54321BB316D}"/>
              </a:ext>
            </a:extLst>
          </p:cNvPr>
          <p:cNvSpPr/>
          <p:nvPr/>
        </p:nvSpPr>
        <p:spPr>
          <a:xfrm>
            <a:off x="9304737" y="4162144"/>
            <a:ext cx="1539460" cy="744699"/>
          </a:xfrm>
          <a:prstGeom prst="rect">
            <a:avLst/>
          </a:prstGeom>
          <a:solidFill>
            <a:schemeClr val="accent6">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
        <p:nvSpPr>
          <p:cNvPr id="6" name="Rectangle 5">
            <a:extLst>
              <a:ext uri="{FF2B5EF4-FFF2-40B4-BE49-F238E27FC236}">
                <a16:creationId xmlns:a16="http://schemas.microsoft.com/office/drawing/2014/main" id="{7A8DD015-6B7A-4846-95D6-B80877E54AE0}"/>
              </a:ext>
            </a:extLst>
          </p:cNvPr>
          <p:cNvSpPr/>
          <p:nvPr/>
        </p:nvSpPr>
        <p:spPr>
          <a:xfrm>
            <a:off x="9556528" y="4486823"/>
            <a:ext cx="1539460" cy="744699"/>
          </a:xfrm>
          <a:prstGeom prst="rect">
            <a:avLst/>
          </a:prstGeom>
          <a:solidFill>
            <a:schemeClr val="accent5">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
        <p:nvSpPr>
          <p:cNvPr id="7" name="Rectangle 6">
            <a:extLst>
              <a:ext uri="{FF2B5EF4-FFF2-40B4-BE49-F238E27FC236}">
                <a16:creationId xmlns:a16="http://schemas.microsoft.com/office/drawing/2014/main" id="{FA919649-68F0-074C-A9CC-2B967EBDF709}"/>
              </a:ext>
            </a:extLst>
          </p:cNvPr>
          <p:cNvSpPr/>
          <p:nvPr/>
        </p:nvSpPr>
        <p:spPr>
          <a:xfrm>
            <a:off x="10007102" y="4891014"/>
            <a:ext cx="1539460" cy="744699"/>
          </a:xfrm>
          <a:prstGeom prst="rect">
            <a:avLst/>
          </a:prstGeom>
          <a:solidFill>
            <a:schemeClr val="accent2">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
        <p:nvSpPr>
          <p:cNvPr id="8" name="Rectangle 7">
            <a:extLst>
              <a:ext uri="{FF2B5EF4-FFF2-40B4-BE49-F238E27FC236}">
                <a16:creationId xmlns:a16="http://schemas.microsoft.com/office/drawing/2014/main" id="{2840AD9F-6E39-A74F-B9C6-EC94B894717F}"/>
              </a:ext>
            </a:extLst>
          </p:cNvPr>
          <p:cNvSpPr/>
          <p:nvPr/>
        </p:nvSpPr>
        <p:spPr>
          <a:xfrm>
            <a:off x="10391415" y="5228944"/>
            <a:ext cx="1539460" cy="744699"/>
          </a:xfrm>
          <a:prstGeom prst="rect">
            <a:avLst/>
          </a:prstGeom>
          <a:solidFill>
            <a:schemeClr val="tx2">
              <a:alpha val="6553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
        <p:nvSpPr>
          <p:cNvPr id="9" name="TextBox 8">
            <a:extLst>
              <a:ext uri="{FF2B5EF4-FFF2-40B4-BE49-F238E27FC236}">
                <a16:creationId xmlns:a16="http://schemas.microsoft.com/office/drawing/2014/main" id="{E4A483D4-AC65-FD43-BB9C-E20AA9C69B93}"/>
              </a:ext>
            </a:extLst>
          </p:cNvPr>
          <p:cNvSpPr txBox="1"/>
          <p:nvPr/>
        </p:nvSpPr>
        <p:spPr>
          <a:xfrm>
            <a:off x="11453796" y="6370352"/>
            <a:ext cx="418704" cy="369332"/>
          </a:xfrm>
          <a:prstGeom prst="rect">
            <a:avLst/>
          </a:prstGeom>
          <a:noFill/>
        </p:spPr>
        <p:txBody>
          <a:bodyPr wrap="none" rtlCol="0">
            <a:spAutoFit/>
          </a:bodyPr>
          <a:lstStyle/>
          <a:p>
            <a:r>
              <a:rPr lang="en-US" dirty="0"/>
              <a:t>64</a:t>
            </a:r>
          </a:p>
        </p:txBody>
      </p:sp>
      <p:pic>
        <p:nvPicPr>
          <p:cNvPr id="10" name="Picture 9">
            <a:extLst>
              <a:ext uri="{FF2B5EF4-FFF2-40B4-BE49-F238E27FC236}">
                <a16:creationId xmlns:a16="http://schemas.microsoft.com/office/drawing/2014/main" id="{75134B3E-B408-0549-933F-EEBE2E369AB8}"/>
              </a:ext>
            </a:extLst>
          </p:cNvPr>
          <p:cNvPicPr>
            <a:picLocks noChangeAspect="1"/>
          </p:cNvPicPr>
          <p:nvPr/>
        </p:nvPicPr>
        <p:blipFill>
          <a:blip r:embed="rId2"/>
          <a:stretch>
            <a:fillRect/>
          </a:stretch>
        </p:blipFill>
        <p:spPr>
          <a:xfrm>
            <a:off x="8657212" y="4300645"/>
            <a:ext cx="494938" cy="523220"/>
          </a:xfrm>
          <a:prstGeom prst="rect">
            <a:avLst/>
          </a:prstGeom>
        </p:spPr>
      </p:pic>
      <p:pic>
        <p:nvPicPr>
          <p:cNvPr id="11" name="Picture 10">
            <a:extLst>
              <a:ext uri="{FF2B5EF4-FFF2-40B4-BE49-F238E27FC236}">
                <a16:creationId xmlns:a16="http://schemas.microsoft.com/office/drawing/2014/main" id="{DCEC0131-5538-5747-A0E6-244547C056ED}"/>
              </a:ext>
            </a:extLst>
          </p:cNvPr>
          <p:cNvPicPr>
            <a:picLocks noChangeAspect="1"/>
          </p:cNvPicPr>
          <p:nvPr/>
        </p:nvPicPr>
        <p:blipFill>
          <a:blip r:embed="rId3"/>
          <a:stretch>
            <a:fillRect/>
          </a:stretch>
        </p:blipFill>
        <p:spPr>
          <a:xfrm>
            <a:off x="8885555" y="5016376"/>
            <a:ext cx="533952" cy="513803"/>
          </a:xfrm>
          <a:prstGeom prst="rect">
            <a:avLst/>
          </a:prstGeom>
        </p:spPr>
      </p:pic>
      <p:pic>
        <p:nvPicPr>
          <p:cNvPr id="12" name="Picture 11">
            <a:extLst>
              <a:ext uri="{FF2B5EF4-FFF2-40B4-BE49-F238E27FC236}">
                <a16:creationId xmlns:a16="http://schemas.microsoft.com/office/drawing/2014/main" id="{AD399674-53F0-3E4C-BB6F-AF9BE4534399}"/>
              </a:ext>
            </a:extLst>
          </p:cNvPr>
          <p:cNvPicPr>
            <a:picLocks noChangeAspect="1"/>
          </p:cNvPicPr>
          <p:nvPr/>
        </p:nvPicPr>
        <p:blipFill>
          <a:blip r:embed="rId4"/>
          <a:stretch>
            <a:fillRect/>
          </a:stretch>
        </p:blipFill>
        <p:spPr>
          <a:xfrm>
            <a:off x="9419507" y="5579536"/>
            <a:ext cx="492956" cy="474177"/>
          </a:xfrm>
          <a:prstGeom prst="rect">
            <a:avLst/>
          </a:prstGeom>
        </p:spPr>
      </p:pic>
      <p:pic>
        <p:nvPicPr>
          <p:cNvPr id="13" name="Picture 12">
            <a:extLst>
              <a:ext uri="{FF2B5EF4-FFF2-40B4-BE49-F238E27FC236}">
                <a16:creationId xmlns:a16="http://schemas.microsoft.com/office/drawing/2014/main" id="{6C8A04EF-EE57-8C4E-9A26-5BE1099E7153}"/>
              </a:ext>
            </a:extLst>
          </p:cNvPr>
          <p:cNvPicPr>
            <a:picLocks noChangeAspect="1"/>
          </p:cNvPicPr>
          <p:nvPr/>
        </p:nvPicPr>
        <p:blipFill>
          <a:blip r:embed="rId5"/>
          <a:stretch>
            <a:fillRect/>
          </a:stretch>
        </p:blipFill>
        <p:spPr>
          <a:xfrm>
            <a:off x="10100534" y="6064384"/>
            <a:ext cx="617765" cy="611937"/>
          </a:xfrm>
          <a:prstGeom prst="rect">
            <a:avLst/>
          </a:prstGeom>
        </p:spPr>
      </p:pic>
    </p:spTree>
    <p:extLst>
      <p:ext uri="{BB962C8B-B14F-4D97-AF65-F5344CB8AC3E}">
        <p14:creationId xmlns:p14="http://schemas.microsoft.com/office/powerpoint/2010/main" val="2794064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F49740-D1C5-1042-919B-E16AC42FC978}"/>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5" name="Title 1">
            <a:extLst>
              <a:ext uri="{FF2B5EF4-FFF2-40B4-BE49-F238E27FC236}">
                <a16:creationId xmlns:a16="http://schemas.microsoft.com/office/drawing/2014/main" id="{D39DA1F0-B61B-8549-BC4A-719C4E2EAD0D}"/>
              </a:ext>
            </a:extLst>
          </p:cNvPr>
          <p:cNvSpPr>
            <a:spLocks noGrp="1"/>
          </p:cNvSpPr>
          <p:nvPr>
            <p:ph type="title"/>
          </p:nvPr>
        </p:nvSpPr>
        <p:spPr>
          <a:xfrm>
            <a:off x="838200" y="365125"/>
            <a:ext cx="10515600" cy="1325563"/>
          </a:xfrm>
        </p:spPr>
        <p:txBody>
          <a:bodyPr/>
          <a:lstStyle/>
          <a:p>
            <a:r>
              <a:rPr lang="en-US" altLang="en-US" dirty="0"/>
              <a:t>The machine learning framework</a:t>
            </a:r>
          </a:p>
        </p:txBody>
      </p:sp>
      <p:sp>
        <p:nvSpPr>
          <p:cNvPr id="6" name="Content Placeholder 2">
            <a:extLst>
              <a:ext uri="{FF2B5EF4-FFF2-40B4-BE49-F238E27FC236}">
                <a16:creationId xmlns:a16="http://schemas.microsoft.com/office/drawing/2014/main" id="{73330729-1B0B-1B46-B049-0CCE7567B502}"/>
              </a:ext>
            </a:extLst>
          </p:cNvPr>
          <p:cNvSpPr>
            <a:spLocks noGrp="1"/>
          </p:cNvSpPr>
          <p:nvPr>
            <p:ph idx="1"/>
          </p:nvPr>
        </p:nvSpPr>
        <p:spPr>
          <a:xfrm>
            <a:off x="838200" y="1621065"/>
            <a:ext cx="10334267" cy="4735285"/>
          </a:xfrm>
        </p:spPr>
        <p:txBody>
          <a:bodyPr vert="horz" lIns="91440" tIns="45720" rIns="91440" bIns="45720" rtlCol="0" anchor="t">
            <a:normAutofit/>
          </a:bodyPr>
          <a:lstStyle/>
          <a:p>
            <a:pPr algn="ctr">
              <a:buNone/>
            </a:pPr>
            <a:r>
              <a:rPr lang="en-US" altLang="en-US" sz="6000" dirty="0"/>
              <a:t>    y = h(</a:t>
            </a:r>
            <a:r>
              <a:rPr lang="en-US" altLang="en-US" sz="6000" b="1" dirty="0"/>
              <a:t>x</a:t>
            </a:r>
            <a:r>
              <a:rPr lang="en-US" altLang="en-US" sz="6000" dirty="0"/>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t>{(</a:t>
            </a:r>
            <a:r>
              <a:rPr lang="en-US" altLang="en-US" sz="2400" b="1" dirty="0"/>
              <a:t>x</a:t>
            </a:r>
            <a:r>
              <a:rPr lang="en-US" altLang="en-US" sz="2400" baseline="-25000" dirty="0"/>
              <a:t>1</a:t>
            </a:r>
            <a:r>
              <a:rPr lang="en-US" altLang="en-US" sz="2400" dirty="0"/>
              <a:t>,y</a:t>
            </a:r>
            <a:r>
              <a:rPr lang="en-US" altLang="en-US" sz="2400" baseline="-25000" dirty="0"/>
              <a:t>1</a:t>
            </a:r>
            <a:r>
              <a:rPr lang="en-US" altLang="en-US" sz="2400" dirty="0"/>
              <a:t>), …, (</a:t>
            </a:r>
            <a:r>
              <a:rPr lang="en-US" altLang="en-US" sz="2400" b="1" dirty="0" err="1"/>
              <a:t>x</a:t>
            </a:r>
            <a:r>
              <a:rPr lang="en-US" altLang="en-US" sz="2400" baseline="-25000" dirty="0" err="1"/>
              <a:t>N</a:t>
            </a:r>
            <a:r>
              <a:rPr lang="en-US" altLang="en-US" sz="2400" dirty="0" err="1"/>
              <a:t>,y</a:t>
            </a:r>
            <a:r>
              <a:rPr lang="en-US" altLang="en-US" sz="2400" baseline="-25000" dirty="0" err="1"/>
              <a:t>N</a:t>
            </a:r>
            <a:r>
              <a:rPr lang="en-US" altLang="en-US" sz="2400" dirty="0"/>
              <a:t>)}, estimate the prediction function h by minimizing the prediction error on the training set</a:t>
            </a:r>
          </a:p>
          <a:p>
            <a:r>
              <a:rPr lang="en-US" altLang="en-US" sz="2400" b="1" dirty="0"/>
              <a:t>Testing:</a:t>
            </a:r>
            <a:r>
              <a:rPr lang="en-US" altLang="en-US" sz="2400" dirty="0"/>
              <a:t> apply h to a never before seen </a:t>
            </a:r>
            <a:r>
              <a:rPr lang="en-US" altLang="en-US" sz="2400" i="1" dirty="0"/>
              <a:t>test example</a:t>
            </a:r>
            <a:r>
              <a:rPr lang="en-US" altLang="en-US" sz="2400" dirty="0"/>
              <a:t> </a:t>
            </a:r>
            <a:r>
              <a:rPr lang="en-US" altLang="en-US" sz="2400" b="1" dirty="0"/>
              <a:t>x</a:t>
            </a:r>
            <a:r>
              <a:rPr lang="en-US" altLang="en-US" sz="2400" dirty="0"/>
              <a:t> and output the predicted value y = h(</a:t>
            </a:r>
            <a:r>
              <a:rPr lang="en-US" altLang="en-US" sz="2400" b="1" dirty="0"/>
              <a:t>x</a:t>
            </a:r>
            <a:r>
              <a:rPr lang="en-US" altLang="en-US" sz="2400" dirty="0"/>
              <a:t>)</a:t>
            </a:r>
          </a:p>
        </p:txBody>
      </p:sp>
      <p:cxnSp>
        <p:nvCxnSpPr>
          <p:cNvPr id="7" name="Straight Arrow Connector 6">
            <a:extLst>
              <a:ext uri="{FF2B5EF4-FFF2-40B4-BE49-F238E27FC236}">
                <a16:creationId xmlns:a16="http://schemas.microsoft.com/office/drawing/2014/main" id="{9EF96B36-5689-764E-A1E5-677BBDF907ED}"/>
              </a:ext>
            </a:extLst>
          </p:cNvPr>
          <p:cNvCxnSpPr/>
          <p:nvPr/>
        </p:nvCxnSpPr>
        <p:spPr>
          <a:xfrm rot="5400000" flipH="1" flipV="1">
            <a:off x="5241341" y="2954564"/>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4C8C38-8EC4-0C48-B227-2E65F5CE83FC}"/>
              </a:ext>
            </a:extLst>
          </p:cNvPr>
          <p:cNvCxnSpPr/>
          <p:nvPr/>
        </p:nvCxnSpPr>
        <p:spPr>
          <a:xfrm rot="5400000" flipH="1" flipV="1">
            <a:off x="6044084" y="2954565"/>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BDDC9D7-0A4F-7943-9125-20221DF388D0}"/>
              </a:ext>
            </a:extLst>
          </p:cNvPr>
          <p:cNvCxnSpPr/>
          <p:nvPr/>
        </p:nvCxnSpPr>
        <p:spPr>
          <a:xfrm rot="10800000">
            <a:off x="7335253" y="2611664"/>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8">
            <a:extLst>
              <a:ext uri="{FF2B5EF4-FFF2-40B4-BE49-F238E27FC236}">
                <a16:creationId xmlns:a16="http://schemas.microsoft.com/office/drawing/2014/main" id="{C44C135C-9E65-D74C-B108-9B585C7B57F3}"/>
              </a:ext>
            </a:extLst>
          </p:cNvPr>
          <p:cNvSpPr txBox="1">
            <a:spLocks noChangeArrowheads="1"/>
          </p:cNvSpPr>
          <p:nvPr/>
        </p:nvSpPr>
        <p:spPr bwMode="auto">
          <a:xfrm>
            <a:off x="5214353" y="3297464"/>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11" name="TextBox 9">
            <a:extLst>
              <a:ext uri="{FF2B5EF4-FFF2-40B4-BE49-F238E27FC236}">
                <a16:creationId xmlns:a16="http://schemas.microsoft.com/office/drawing/2014/main" id="{C97B0E3C-3F49-BE47-B54F-82440BE7DFEA}"/>
              </a:ext>
            </a:extLst>
          </p:cNvPr>
          <p:cNvSpPr txBox="1">
            <a:spLocks noChangeArrowheads="1"/>
          </p:cNvSpPr>
          <p:nvPr/>
        </p:nvSpPr>
        <p:spPr bwMode="auto">
          <a:xfrm>
            <a:off x="5823953" y="3297465"/>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12" name="TextBox 10">
            <a:extLst>
              <a:ext uri="{FF2B5EF4-FFF2-40B4-BE49-F238E27FC236}">
                <a16:creationId xmlns:a16="http://schemas.microsoft.com/office/drawing/2014/main" id="{3C0F2963-CE0E-C14A-9BA0-35288ED77072}"/>
              </a:ext>
            </a:extLst>
          </p:cNvPr>
          <p:cNvSpPr txBox="1">
            <a:spLocks noChangeArrowheads="1"/>
          </p:cNvSpPr>
          <p:nvPr/>
        </p:nvSpPr>
        <p:spPr bwMode="auto">
          <a:xfrm>
            <a:off x="7500353" y="3297465"/>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3" name="Rectangle 12">
            <a:extLst>
              <a:ext uri="{FF2B5EF4-FFF2-40B4-BE49-F238E27FC236}">
                <a16:creationId xmlns:a16="http://schemas.microsoft.com/office/drawing/2014/main" id="{B944DCB9-9CB2-CF41-A288-02D902341367}"/>
              </a:ext>
            </a:extLst>
          </p:cNvPr>
          <p:cNvSpPr/>
          <p:nvPr/>
        </p:nvSpPr>
        <p:spPr>
          <a:xfrm>
            <a:off x="1102346" y="3214580"/>
            <a:ext cx="3337388" cy="584775"/>
          </a:xfrm>
          <a:prstGeom prst="rect">
            <a:avLst/>
          </a:prstGeom>
        </p:spPr>
        <p:txBody>
          <a:bodyPr wrap="none">
            <a:spAutoFit/>
          </a:bodyPr>
          <a:lstStyle/>
          <a:p>
            <a:pPr>
              <a:buFontTx/>
              <a:buNone/>
            </a:pPr>
            <a:r>
              <a:rPr lang="en-US" altLang="en-US" sz="3200" dirty="0"/>
              <a:t>h(.          ) = “apple”</a:t>
            </a:r>
          </a:p>
        </p:txBody>
      </p:sp>
      <p:pic>
        <p:nvPicPr>
          <p:cNvPr id="14" name="Picture 2">
            <a:extLst>
              <a:ext uri="{FF2B5EF4-FFF2-40B4-BE49-F238E27FC236}">
                <a16:creationId xmlns:a16="http://schemas.microsoft.com/office/drawing/2014/main" id="{3B402FD2-825B-B94E-9B6F-CAC28EFEC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639" y="3102122"/>
            <a:ext cx="945184" cy="92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38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B263-D7B4-5740-94C1-F97ECE473DAF}"/>
              </a:ext>
            </a:extLst>
          </p:cNvPr>
          <p:cNvSpPr>
            <a:spLocks noGrp="1"/>
          </p:cNvSpPr>
          <p:nvPr>
            <p:ph type="title"/>
          </p:nvPr>
        </p:nvSpPr>
        <p:spPr/>
        <p:txBody>
          <a:bodyPr/>
          <a:lstStyle/>
          <a:p>
            <a:r>
              <a:rPr lang="en-US" dirty="0"/>
              <a:t>Deep Learning Pipeline</a:t>
            </a:r>
          </a:p>
        </p:txBody>
      </p:sp>
      <p:sp>
        <p:nvSpPr>
          <p:cNvPr id="4" name="Rectangle 3">
            <a:extLst>
              <a:ext uri="{FF2B5EF4-FFF2-40B4-BE49-F238E27FC236}">
                <a16:creationId xmlns:a16="http://schemas.microsoft.com/office/drawing/2014/main" id="{A1674D54-D7E0-0F4C-8532-6BB6DD951D72}"/>
              </a:ext>
            </a:extLst>
          </p:cNvPr>
          <p:cNvSpPr/>
          <p:nvPr/>
        </p:nvSpPr>
        <p:spPr>
          <a:xfrm>
            <a:off x="1721696" y="2745724"/>
            <a:ext cx="1690469"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and Preprocess Data</a:t>
            </a:r>
            <a:endParaRPr lang="en-US" sz="1200" dirty="0">
              <a:solidFill>
                <a:schemeClr val="tx1"/>
              </a:solidFill>
            </a:endParaRPr>
          </a:p>
        </p:txBody>
      </p:sp>
      <p:sp>
        <p:nvSpPr>
          <p:cNvPr id="5" name="Rectangle 4">
            <a:extLst>
              <a:ext uri="{FF2B5EF4-FFF2-40B4-BE49-F238E27FC236}">
                <a16:creationId xmlns:a16="http://schemas.microsoft.com/office/drawing/2014/main" id="{842E5BD4-4B50-C144-BB7E-E8AAA64D4D1D}"/>
              </a:ext>
            </a:extLst>
          </p:cNvPr>
          <p:cNvSpPr/>
          <p:nvPr/>
        </p:nvSpPr>
        <p:spPr>
          <a:xfrm>
            <a:off x="3653210" y="2745724"/>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Visualization</a:t>
            </a:r>
          </a:p>
        </p:txBody>
      </p:sp>
      <p:sp>
        <p:nvSpPr>
          <p:cNvPr id="6" name="Rectangle 5">
            <a:extLst>
              <a:ext uri="{FF2B5EF4-FFF2-40B4-BE49-F238E27FC236}">
                <a16:creationId xmlns:a16="http://schemas.microsoft.com/office/drawing/2014/main" id="{F4B1555D-F532-8243-8200-C2F558A70E6A}"/>
              </a:ext>
            </a:extLst>
          </p:cNvPr>
          <p:cNvSpPr/>
          <p:nvPr/>
        </p:nvSpPr>
        <p:spPr>
          <a:xfrm>
            <a:off x="5259282" y="2741595"/>
            <a:ext cx="1593873"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Design the Deep Learning Model</a:t>
            </a:r>
          </a:p>
        </p:txBody>
      </p:sp>
      <p:sp>
        <p:nvSpPr>
          <p:cNvPr id="7" name="Rectangle 6">
            <a:extLst>
              <a:ext uri="{FF2B5EF4-FFF2-40B4-BE49-F238E27FC236}">
                <a16:creationId xmlns:a16="http://schemas.microsoft.com/office/drawing/2014/main" id="{197072BC-EE71-4C47-961C-9620D94CE2ED}"/>
              </a:ext>
            </a:extLst>
          </p:cNvPr>
          <p:cNvSpPr/>
          <p:nvPr/>
        </p:nvSpPr>
        <p:spPr>
          <a:xfrm>
            <a:off x="7046872" y="2741595"/>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Train the Model</a:t>
            </a:r>
          </a:p>
          <a:p>
            <a:pPr algn="ctr"/>
            <a:r>
              <a:rPr lang="en-US" dirty="0">
                <a:solidFill>
                  <a:schemeClr val="tx1"/>
                </a:solidFill>
                <a:highlight>
                  <a:srgbClr val="FFFF00"/>
                </a:highlight>
              </a:rPr>
              <a:t>Define </a:t>
            </a:r>
          </a:p>
        </p:txBody>
      </p:sp>
      <p:sp>
        <p:nvSpPr>
          <p:cNvPr id="9" name="Rectangle 8">
            <a:extLst>
              <a:ext uri="{FF2B5EF4-FFF2-40B4-BE49-F238E27FC236}">
                <a16:creationId xmlns:a16="http://schemas.microsoft.com/office/drawing/2014/main" id="{21387A2E-1360-804E-8DC2-623A30ACE441}"/>
              </a:ext>
            </a:extLst>
          </p:cNvPr>
          <p:cNvSpPr/>
          <p:nvPr/>
        </p:nvSpPr>
        <p:spPr>
          <a:xfrm>
            <a:off x="8737340" y="2741594"/>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Evaluate the Model</a:t>
            </a:r>
          </a:p>
        </p:txBody>
      </p:sp>
      <p:cxnSp>
        <p:nvCxnSpPr>
          <p:cNvPr id="10" name="Straight Arrow Connector 9">
            <a:extLst>
              <a:ext uri="{FF2B5EF4-FFF2-40B4-BE49-F238E27FC236}">
                <a16:creationId xmlns:a16="http://schemas.microsoft.com/office/drawing/2014/main" id="{8B16FF8E-B7F3-004E-8DEB-9D50E611DC57}"/>
              </a:ext>
            </a:extLst>
          </p:cNvPr>
          <p:cNvCxnSpPr>
            <a:cxnSpLocks/>
            <a:stCxn id="4" idx="3"/>
            <a:endCxn id="5" idx="1"/>
          </p:cNvCxnSpPr>
          <p:nvPr/>
        </p:nvCxnSpPr>
        <p:spPr>
          <a:xfrm>
            <a:off x="3412165" y="3285085"/>
            <a:ext cx="24104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C141A3-F8B8-7340-9CA8-73C63A8A7EAA}"/>
              </a:ext>
            </a:extLst>
          </p:cNvPr>
          <p:cNvCxnSpPr>
            <a:cxnSpLocks/>
            <a:stCxn id="5" idx="3"/>
            <a:endCxn id="6" idx="1"/>
          </p:cNvCxnSpPr>
          <p:nvPr/>
        </p:nvCxnSpPr>
        <p:spPr>
          <a:xfrm flipV="1">
            <a:off x="5065930" y="3280956"/>
            <a:ext cx="193352" cy="41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CC86FC-A807-FF45-9164-D73759DB83DF}"/>
              </a:ext>
            </a:extLst>
          </p:cNvPr>
          <p:cNvCxnSpPr>
            <a:cxnSpLocks/>
            <a:stCxn id="6" idx="3"/>
            <a:endCxn id="7" idx="1"/>
          </p:cNvCxnSpPr>
          <p:nvPr/>
        </p:nvCxnSpPr>
        <p:spPr>
          <a:xfrm>
            <a:off x="6853155" y="3280956"/>
            <a:ext cx="19371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976F1-EAA4-3542-8DF0-6C57B5B4F8D1}"/>
              </a:ext>
            </a:extLst>
          </p:cNvPr>
          <p:cNvCxnSpPr>
            <a:cxnSpLocks/>
            <a:stCxn id="7" idx="3"/>
            <a:endCxn id="9" idx="1"/>
          </p:cNvCxnSpPr>
          <p:nvPr/>
        </p:nvCxnSpPr>
        <p:spPr>
          <a:xfrm flipV="1">
            <a:off x="8459592" y="3280955"/>
            <a:ext cx="277748"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F52455-2F2B-6742-8C66-144964D49DD2}"/>
              </a:ext>
            </a:extLst>
          </p:cNvPr>
          <p:cNvCxnSpPr/>
          <p:nvPr/>
        </p:nvCxnSpPr>
        <p:spPr>
          <a:xfrm>
            <a:off x="10150060" y="3278497"/>
            <a:ext cx="27774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C33F32-EF62-4746-A1E6-8637966E5359}"/>
              </a:ext>
            </a:extLst>
          </p:cNvPr>
          <p:cNvSpPr txBox="1"/>
          <p:nvPr/>
        </p:nvSpPr>
        <p:spPr>
          <a:xfrm>
            <a:off x="2188964" y="2372262"/>
            <a:ext cx="779765" cy="369332"/>
          </a:xfrm>
          <a:prstGeom prst="rect">
            <a:avLst/>
          </a:prstGeom>
          <a:noFill/>
        </p:spPr>
        <p:txBody>
          <a:bodyPr wrap="none" rtlCol="0">
            <a:spAutoFit/>
          </a:bodyPr>
          <a:lstStyle/>
          <a:p>
            <a:r>
              <a:rPr lang="en-US" b="1" dirty="0"/>
              <a:t>Step 1</a:t>
            </a:r>
          </a:p>
        </p:txBody>
      </p:sp>
      <p:sp>
        <p:nvSpPr>
          <p:cNvPr id="24" name="TextBox 23">
            <a:extLst>
              <a:ext uri="{FF2B5EF4-FFF2-40B4-BE49-F238E27FC236}">
                <a16:creationId xmlns:a16="http://schemas.microsoft.com/office/drawing/2014/main" id="{15657114-86B7-0647-9E07-AEEC2366E2BD}"/>
              </a:ext>
            </a:extLst>
          </p:cNvPr>
          <p:cNvSpPr txBox="1"/>
          <p:nvPr/>
        </p:nvSpPr>
        <p:spPr>
          <a:xfrm>
            <a:off x="3999007" y="2372262"/>
            <a:ext cx="779765" cy="369332"/>
          </a:xfrm>
          <a:prstGeom prst="rect">
            <a:avLst/>
          </a:prstGeom>
          <a:noFill/>
        </p:spPr>
        <p:txBody>
          <a:bodyPr wrap="none" rtlCol="0">
            <a:spAutoFit/>
          </a:bodyPr>
          <a:lstStyle/>
          <a:p>
            <a:r>
              <a:rPr lang="en-US" b="1" dirty="0"/>
              <a:t>Step 2</a:t>
            </a:r>
          </a:p>
        </p:txBody>
      </p:sp>
      <p:sp>
        <p:nvSpPr>
          <p:cNvPr id="25" name="TextBox 24">
            <a:extLst>
              <a:ext uri="{FF2B5EF4-FFF2-40B4-BE49-F238E27FC236}">
                <a16:creationId xmlns:a16="http://schemas.microsoft.com/office/drawing/2014/main" id="{F423D4BF-1FC7-E84E-9A3C-D30E566180A5}"/>
              </a:ext>
            </a:extLst>
          </p:cNvPr>
          <p:cNvSpPr txBox="1"/>
          <p:nvPr/>
        </p:nvSpPr>
        <p:spPr>
          <a:xfrm>
            <a:off x="5679379" y="2372262"/>
            <a:ext cx="779765" cy="369332"/>
          </a:xfrm>
          <a:prstGeom prst="rect">
            <a:avLst/>
          </a:prstGeom>
          <a:noFill/>
        </p:spPr>
        <p:txBody>
          <a:bodyPr wrap="none" rtlCol="0">
            <a:spAutoFit/>
          </a:bodyPr>
          <a:lstStyle/>
          <a:p>
            <a:r>
              <a:rPr lang="en-US" b="1" dirty="0">
                <a:highlight>
                  <a:srgbClr val="FFFF00"/>
                </a:highlight>
              </a:rPr>
              <a:t>Step 3</a:t>
            </a:r>
          </a:p>
        </p:txBody>
      </p:sp>
      <p:sp>
        <p:nvSpPr>
          <p:cNvPr id="26" name="TextBox 25">
            <a:extLst>
              <a:ext uri="{FF2B5EF4-FFF2-40B4-BE49-F238E27FC236}">
                <a16:creationId xmlns:a16="http://schemas.microsoft.com/office/drawing/2014/main" id="{1A89D2B9-46EA-3248-B5A7-67B48A045E2C}"/>
              </a:ext>
            </a:extLst>
          </p:cNvPr>
          <p:cNvSpPr txBox="1"/>
          <p:nvPr/>
        </p:nvSpPr>
        <p:spPr>
          <a:xfrm>
            <a:off x="7388474" y="2372262"/>
            <a:ext cx="779765" cy="369332"/>
          </a:xfrm>
          <a:prstGeom prst="rect">
            <a:avLst/>
          </a:prstGeom>
          <a:noFill/>
        </p:spPr>
        <p:txBody>
          <a:bodyPr wrap="none" rtlCol="0">
            <a:spAutoFit/>
          </a:bodyPr>
          <a:lstStyle/>
          <a:p>
            <a:r>
              <a:rPr lang="en-US" b="1" dirty="0">
                <a:highlight>
                  <a:srgbClr val="FFFF00"/>
                </a:highlight>
              </a:rPr>
              <a:t>Step 4</a:t>
            </a:r>
          </a:p>
        </p:txBody>
      </p:sp>
      <p:sp>
        <p:nvSpPr>
          <p:cNvPr id="27" name="TextBox 26">
            <a:extLst>
              <a:ext uri="{FF2B5EF4-FFF2-40B4-BE49-F238E27FC236}">
                <a16:creationId xmlns:a16="http://schemas.microsoft.com/office/drawing/2014/main" id="{CC50B380-DF3E-204C-A14A-27436B69D03F}"/>
              </a:ext>
            </a:extLst>
          </p:cNvPr>
          <p:cNvSpPr txBox="1"/>
          <p:nvPr/>
        </p:nvSpPr>
        <p:spPr>
          <a:xfrm>
            <a:off x="9032079" y="2383837"/>
            <a:ext cx="779765" cy="369332"/>
          </a:xfrm>
          <a:prstGeom prst="rect">
            <a:avLst/>
          </a:prstGeom>
          <a:noFill/>
        </p:spPr>
        <p:txBody>
          <a:bodyPr wrap="none" rtlCol="0">
            <a:spAutoFit/>
          </a:bodyPr>
          <a:lstStyle/>
          <a:p>
            <a:r>
              <a:rPr lang="en-US" b="1" dirty="0">
                <a:highlight>
                  <a:srgbClr val="FFFF00"/>
                </a:highlight>
              </a:rPr>
              <a:t>Step 5</a:t>
            </a:r>
          </a:p>
        </p:txBody>
      </p:sp>
      <p:sp>
        <p:nvSpPr>
          <p:cNvPr id="36" name="Slide Number Placeholder 35">
            <a:extLst>
              <a:ext uri="{FF2B5EF4-FFF2-40B4-BE49-F238E27FC236}">
                <a16:creationId xmlns:a16="http://schemas.microsoft.com/office/drawing/2014/main" id="{4E153211-C60D-B34F-AEFB-068AB91E0E45}"/>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4811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76D2-6BEF-1244-90F6-9DD0E3A7896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98F4B61-8EC8-D04D-89D3-C0F3994B321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For this exercise, we will use Fashion MNIST dataset to classify the clothing in an image. We will follow the 6-step pipeline to design our </a:t>
            </a:r>
            <a:r>
              <a:rPr lang="en-US" sz="1600" dirty="0">
                <a:highlight>
                  <a:srgbClr val="FFFF00"/>
                </a:highlight>
                <a:latin typeface="Arial" panose="020B0604020202020204" pitchFamily="34" charset="0"/>
                <a:cs typeface="Arial" panose="020B0604020202020204" pitchFamily="34" charset="0"/>
              </a:rPr>
              <a:t>convolutional neural network</a:t>
            </a:r>
            <a:r>
              <a:rPr lang="en-US"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C3C7F736-44B5-A340-86C3-D5253BCD3148}"/>
              </a:ext>
            </a:extLst>
          </p:cNvPr>
          <p:cNvPicPr>
            <a:picLocks noChangeAspect="1"/>
          </p:cNvPicPr>
          <p:nvPr/>
        </p:nvPicPr>
        <p:blipFill>
          <a:blip r:embed="rId2"/>
          <a:stretch>
            <a:fillRect/>
          </a:stretch>
        </p:blipFill>
        <p:spPr>
          <a:xfrm>
            <a:off x="6741988" y="2766349"/>
            <a:ext cx="4140196" cy="4091651"/>
          </a:xfrm>
          <a:prstGeom prst="rect">
            <a:avLst/>
          </a:prstGeom>
        </p:spPr>
      </p:pic>
      <p:sp>
        <p:nvSpPr>
          <p:cNvPr id="7" name="Slide Number Placeholder 6">
            <a:extLst>
              <a:ext uri="{FF2B5EF4-FFF2-40B4-BE49-F238E27FC236}">
                <a16:creationId xmlns:a16="http://schemas.microsoft.com/office/drawing/2014/main" id="{58C35FE9-2CB6-DC4C-8579-C66D70D8B69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8690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C40E-CC3B-6C47-BB19-7F2744F25B2E}"/>
              </a:ext>
            </a:extLst>
          </p:cNvPr>
          <p:cNvSpPr>
            <a:spLocks noGrp="1"/>
          </p:cNvSpPr>
          <p:nvPr>
            <p:ph type="title"/>
          </p:nvPr>
        </p:nvSpPr>
        <p:spPr/>
        <p:txBody>
          <a:bodyPr/>
          <a:lstStyle/>
          <a:p>
            <a:r>
              <a:rPr lang="en-US" dirty="0"/>
              <a:t>Step 1: Load and Preprocess the Data</a:t>
            </a:r>
          </a:p>
        </p:txBody>
      </p:sp>
      <p:sp>
        <p:nvSpPr>
          <p:cNvPr id="3" name="Content Placeholder 2">
            <a:extLst>
              <a:ext uri="{FF2B5EF4-FFF2-40B4-BE49-F238E27FC236}">
                <a16:creationId xmlns:a16="http://schemas.microsoft.com/office/drawing/2014/main" id="{A160D785-3589-3945-B426-DE71BB77AD13}"/>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Task 1: Download/fetch the dataset.</a:t>
            </a:r>
          </a:p>
          <a:p>
            <a:pPr marL="0" indent="0">
              <a:buNone/>
            </a:pPr>
            <a:r>
              <a:rPr lang="en-US" sz="1600" dirty="0">
                <a:latin typeface="Arial" panose="020B0604020202020204" pitchFamily="34" charset="0"/>
                <a:cs typeface="Arial" panose="020B0604020202020204" pitchFamily="34" charset="0"/>
              </a:rPr>
              <a:t>Task 2: Split the dataset to training and testing datasets.</a:t>
            </a:r>
          </a:p>
          <a:p>
            <a:pPr marL="0" indent="0">
              <a:buNone/>
            </a:pPr>
            <a:r>
              <a:rPr lang="en-US" sz="1600" dirty="0">
                <a:latin typeface="Arial" panose="020B0604020202020204" pitchFamily="34" charset="0"/>
                <a:cs typeface="Arial" panose="020B0604020202020204" pitchFamily="34" charset="0"/>
              </a:rPr>
              <a:t>Task 3: Normalize and preprocess the datasets.</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8B028-5D3E-7C45-89ED-894B50B9D69A}"/>
              </a:ext>
            </a:extLst>
          </p:cNvPr>
          <p:cNvSpPr txBox="1"/>
          <p:nvPr/>
        </p:nvSpPr>
        <p:spPr>
          <a:xfrm>
            <a:off x="924873" y="3429000"/>
            <a:ext cx="10552889" cy="3108543"/>
          </a:xfrm>
          <a:prstGeom prst="rect">
            <a:avLst/>
          </a:prstGeom>
          <a:solidFill>
            <a:schemeClr val="bg1"/>
          </a:solidFill>
          <a:ln w="19050">
            <a:solidFill>
              <a:schemeClr val="accent2"/>
            </a:solidFill>
          </a:ln>
        </p:spPr>
        <p:txBody>
          <a:bodyPr wrap="non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 task 1: download/fetch the dataset</a:t>
            </a:r>
          </a:p>
          <a:p>
            <a:r>
              <a:rPr lang="en-US" sz="1600" dirty="0" err="1">
                <a:latin typeface="Menlo" panose="020B0609030804020204" pitchFamily="49" charset="0"/>
                <a:ea typeface="Menlo" panose="020B0609030804020204" pitchFamily="49" charset="0"/>
                <a:cs typeface="Menlo" panose="020B0609030804020204" pitchFamily="49" charset="0"/>
              </a:rPr>
              <a:t>fashion_mnist</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tf.keras.datasets.fashion_mnist</a:t>
            </a:r>
            <a:endParaRPr lang="en-US" sz="1600" dirty="0">
              <a:latin typeface="Menlo" panose="020B0609030804020204" pitchFamily="49" charset="0"/>
              <a:ea typeface="Menlo" panose="020B0609030804020204" pitchFamily="49" charset="0"/>
              <a:cs typeface="Menlo" panose="020B0609030804020204" pitchFamily="49" charset="0"/>
            </a:endParaRP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2: split the dataset to training and testing datasets</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train_labels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test_labels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fashion_mnist.load_data</a:t>
            </a:r>
            <a:r>
              <a:rPr lang="en-US" sz="1600" dirty="0">
                <a:latin typeface="Menlo" panose="020B0609030804020204" pitchFamily="49" charset="0"/>
                <a:ea typeface="Menlo" panose="020B0609030804020204" pitchFamily="49" charset="0"/>
                <a:cs typeface="Menlo" panose="020B0609030804020204" pitchFamily="49" charset="0"/>
              </a:rPr>
              <a:t>()</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3: normalize and preprocess the datasets.</a:t>
            </a: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255.0</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255.0</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a:p>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p:txBody>
      </p:sp>
      <p:sp>
        <p:nvSpPr>
          <p:cNvPr id="7" name="Slide Number Placeholder 6">
            <a:extLst>
              <a:ext uri="{FF2B5EF4-FFF2-40B4-BE49-F238E27FC236}">
                <a16:creationId xmlns:a16="http://schemas.microsoft.com/office/drawing/2014/main" id="{8ECB496B-0A5D-2547-94B0-F3D4F0BF9E16}"/>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18736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15E475F-799E-154C-B561-1C6C344C6184}"/>
              </a:ext>
            </a:extLst>
          </p:cNvPr>
          <p:cNvGrpSpPr/>
          <p:nvPr/>
        </p:nvGrpSpPr>
        <p:grpSpPr>
          <a:xfrm>
            <a:off x="5195200" y="1949843"/>
            <a:ext cx="6344398" cy="2368598"/>
            <a:chOff x="4247402" y="990600"/>
            <a:chExt cx="6344398" cy="2368598"/>
          </a:xfrm>
        </p:grpSpPr>
        <p:sp>
          <p:nvSpPr>
            <p:cNvPr id="6" name="Rounded Rectangle 5">
              <a:extLst>
                <a:ext uri="{FF2B5EF4-FFF2-40B4-BE49-F238E27FC236}">
                  <a16:creationId xmlns:a16="http://schemas.microsoft.com/office/drawing/2014/main" id="{DE0EDB84-F02E-F344-92C4-488B0536A11F}"/>
                </a:ext>
              </a:extLst>
            </p:cNvPr>
            <p:cNvSpPr/>
            <p:nvPr/>
          </p:nvSpPr>
          <p:spPr>
            <a:xfrm>
              <a:off x="6781800" y="9906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 Labels</a:t>
              </a:r>
            </a:p>
          </p:txBody>
        </p:sp>
        <p:sp>
          <p:nvSpPr>
            <p:cNvPr id="7" name="Rounded Rectangle 6">
              <a:extLst>
                <a:ext uri="{FF2B5EF4-FFF2-40B4-BE49-F238E27FC236}">
                  <a16:creationId xmlns:a16="http://schemas.microsoft.com/office/drawing/2014/main" id="{539DA97B-E3A7-4349-82FD-03D2A5A34298}"/>
                </a:ext>
              </a:extLst>
            </p:cNvPr>
            <p:cNvSpPr/>
            <p:nvPr/>
          </p:nvSpPr>
          <p:spPr>
            <a:xfrm>
              <a:off x="6934200" y="2438400"/>
              <a:ext cx="13716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a:t>
              </a:r>
            </a:p>
          </p:txBody>
        </p:sp>
        <p:sp>
          <p:nvSpPr>
            <p:cNvPr id="8" name="TextBox 13">
              <a:extLst>
                <a:ext uri="{FF2B5EF4-FFF2-40B4-BE49-F238E27FC236}">
                  <a16:creationId xmlns:a16="http://schemas.microsoft.com/office/drawing/2014/main" id="{F3FD8686-FD76-774A-A998-DB96DE183EDF}"/>
                </a:ext>
              </a:extLst>
            </p:cNvPr>
            <p:cNvSpPr txBox="1">
              <a:spLocks noChangeArrowheads="1"/>
            </p:cNvSpPr>
            <p:nvPr/>
          </p:nvSpPr>
          <p:spPr bwMode="auto">
            <a:xfrm>
              <a:off x="4247402" y="1962575"/>
              <a:ext cx="202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Data</a:t>
              </a:r>
            </a:p>
          </p:txBody>
        </p:sp>
        <p:sp>
          <p:nvSpPr>
            <p:cNvPr id="9" name="Right Arrow 8">
              <a:extLst>
                <a:ext uri="{FF2B5EF4-FFF2-40B4-BE49-F238E27FC236}">
                  <a16:creationId xmlns:a16="http://schemas.microsoft.com/office/drawing/2014/main" id="{37CF2405-77B2-024B-A23B-7401974FC468}"/>
                </a:ext>
              </a:extLst>
            </p:cNvPr>
            <p:cNvSpPr/>
            <p:nvPr/>
          </p:nvSpPr>
          <p:spPr>
            <a:xfrm>
              <a:off x="6000485" y="274320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0" name="Right Arrow 9">
              <a:extLst>
                <a:ext uri="{FF2B5EF4-FFF2-40B4-BE49-F238E27FC236}">
                  <a16:creationId xmlns:a16="http://schemas.microsoft.com/office/drawing/2014/main" id="{D0038D1D-13A2-F742-9E1D-46704FA903C1}"/>
                </a:ext>
              </a:extLst>
            </p:cNvPr>
            <p:cNvSpPr/>
            <p:nvPr/>
          </p:nvSpPr>
          <p:spPr>
            <a:xfrm rot="5400000">
              <a:off x="7361582" y="1965671"/>
              <a:ext cx="516835" cy="304800"/>
            </a:xfrm>
            <a:prstGeom prst="rightArrow">
              <a:avLst>
                <a:gd name="adj1" fmla="val 42405"/>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2" name="Right Arrow 11">
              <a:extLst>
                <a:ext uri="{FF2B5EF4-FFF2-40B4-BE49-F238E27FC236}">
                  <a16:creationId xmlns:a16="http://schemas.microsoft.com/office/drawing/2014/main" id="{419FF392-A13C-C143-9EE4-DE82A181880D}"/>
                </a:ext>
              </a:extLst>
            </p:cNvPr>
            <p:cNvSpPr/>
            <p:nvPr/>
          </p:nvSpPr>
          <p:spPr>
            <a:xfrm>
              <a:off x="8343500" y="2743200"/>
              <a:ext cx="7243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3" name="Rounded Rectangle 12">
              <a:extLst>
                <a:ext uri="{FF2B5EF4-FFF2-40B4-BE49-F238E27FC236}">
                  <a16:creationId xmlns:a16="http://schemas.microsoft.com/office/drawing/2014/main" id="{DA6172B2-05A5-344E-B5C9-AE1ACE4CD7A5}"/>
                </a:ext>
              </a:extLst>
            </p:cNvPr>
            <p:cNvSpPr/>
            <p:nvPr/>
          </p:nvSpPr>
          <p:spPr>
            <a:xfrm>
              <a:off x="9067800" y="2438400"/>
              <a:ext cx="15240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7" name="Can 16">
              <a:extLst>
                <a:ext uri="{FF2B5EF4-FFF2-40B4-BE49-F238E27FC236}">
                  <a16:creationId xmlns:a16="http://schemas.microsoft.com/office/drawing/2014/main" id="{66308F69-5E21-D14D-B647-F169882C439A}"/>
                </a:ext>
              </a:extLst>
            </p:cNvPr>
            <p:cNvSpPr/>
            <p:nvPr/>
          </p:nvSpPr>
          <p:spPr>
            <a:xfrm>
              <a:off x="4689776" y="2444798"/>
              <a:ext cx="1261533"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316169E3-88E3-3C46-85E4-A4E4B9453678}"/>
                </a:ext>
              </a:extLst>
            </p:cNvPr>
            <p:cNvSpPr txBox="1"/>
            <p:nvPr/>
          </p:nvSpPr>
          <p:spPr>
            <a:xfrm>
              <a:off x="10166558" y="1978990"/>
              <a:ext cx="373820" cy="523220"/>
            </a:xfrm>
            <a:prstGeom prst="rect">
              <a:avLst/>
            </a:prstGeom>
            <a:noFill/>
          </p:spPr>
          <p:txBody>
            <a:bodyPr wrap="none" rtlCol="0">
              <a:spAutoFit/>
            </a:bodyPr>
            <a:lstStyle/>
            <a:p>
              <a:r>
                <a:rPr lang="en-US" sz="2800" dirty="0"/>
                <a:t>h</a:t>
              </a:r>
            </a:p>
          </p:txBody>
        </p:sp>
      </p:grpSp>
      <p:sp>
        <p:nvSpPr>
          <p:cNvPr id="21" name="Content Placeholder 2">
            <a:extLst>
              <a:ext uri="{FF2B5EF4-FFF2-40B4-BE49-F238E27FC236}">
                <a16:creationId xmlns:a16="http://schemas.microsoft.com/office/drawing/2014/main" id="{C32BECCA-A2C2-1B41-96B1-75D6AF195964}"/>
              </a:ext>
            </a:extLst>
          </p:cNvPr>
          <p:cNvSpPr>
            <a:spLocks noGrp="1"/>
          </p:cNvSpPr>
          <p:nvPr>
            <p:ph idx="1"/>
          </p:nvPr>
        </p:nvSpPr>
        <p:spPr>
          <a:xfrm>
            <a:off x="899336" y="2118147"/>
            <a:ext cx="3838663" cy="4505075"/>
          </a:xfrm>
        </p:spPr>
        <p:txBody>
          <a:bodyPr>
            <a:normAutofit/>
          </a:bodyPr>
          <a:lstStyle/>
          <a:p>
            <a:pPr marL="0" indent="0" eaLnBrk="1" hangingPunct="1">
              <a:buNone/>
            </a:pPr>
            <a:r>
              <a:rPr lang="en-US" altLang="en-US" sz="1600" dirty="0">
                <a:latin typeface="Arial" panose="020B0604020202020204" pitchFamily="34" charset="0"/>
                <a:cs typeface="Arial" panose="020B0604020202020204" pitchFamily="34" charset="0"/>
              </a:rPr>
              <a:t>How well does a learned model generalize from the data it was trained on to a new test set?</a:t>
            </a:r>
          </a:p>
          <a:p>
            <a:pPr marL="0" indent="0">
              <a:buNone/>
            </a:pPr>
            <a:r>
              <a:rPr lang="en-US" sz="1600" dirty="0">
                <a:latin typeface="Arial" panose="020B0604020202020204" pitchFamily="34" charset="0"/>
                <a:cs typeface="Arial" panose="020B0604020202020204" pitchFamily="34" charset="0"/>
              </a:rPr>
              <a:t>Generalization refers to your model's ability to make correct predictions on new, previously unseen data as opposed to the data used to train the model.</a:t>
            </a:r>
            <a:endParaRPr lang="en-US" altLang="en-US" sz="1600" dirty="0">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97193C37-CA55-6047-9B19-7881A5AB79A2}"/>
              </a:ext>
            </a:extLst>
          </p:cNvPr>
          <p:cNvSpPr>
            <a:spLocks noGrp="1"/>
          </p:cNvSpPr>
          <p:nvPr>
            <p:ph type="title"/>
          </p:nvPr>
        </p:nvSpPr>
        <p:spPr>
          <a:xfrm>
            <a:off x="838200" y="365125"/>
            <a:ext cx="10515600" cy="1325563"/>
          </a:xfrm>
        </p:spPr>
        <p:txBody>
          <a:bodyPr/>
          <a:lstStyle/>
          <a:p>
            <a:r>
              <a:rPr lang="en-US" altLang="en-US" dirty="0"/>
              <a:t>Step 1, Task 2: Training and Testing Data Splits for Generalization of the Model</a:t>
            </a:r>
          </a:p>
        </p:txBody>
      </p:sp>
      <p:grpSp>
        <p:nvGrpSpPr>
          <p:cNvPr id="24" name="Group 23">
            <a:extLst>
              <a:ext uri="{FF2B5EF4-FFF2-40B4-BE49-F238E27FC236}">
                <a16:creationId xmlns:a16="http://schemas.microsoft.com/office/drawing/2014/main" id="{E5DC3AF6-9160-254E-8B7A-62A27D4C619F}"/>
              </a:ext>
            </a:extLst>
          </p:cNvPr>
          <p:cNvGrpSpPr/>
          <p:nvPr/>
        </p:nvGrpSpPr>
        <p:grpSpPr>
          <a:xfrm>
            <a:off x="5375136" y="4898148"/>
            <a:ext cx="6275673" cy="1391975"/>
            <a:chOff x="4392327" y="4093935"/>
            <a:chExt cx="6275673" cy="1391975"/>
          </a:xfrm>
        </p:grpSpPr>
        <p:sp>
          <p:nvSpPr>
            <p:cNvPr id="5" name="Rounded Rectangle 4">
              <a:extLst>
                <a:ext uri="{FF2B5EF4-FFF2-40B4-BE49-F238E27FC236}">
                  <a16:creationId xmlns:a16="http://schemas.microsoft.com/office/drawing/2014/main" id="{58E18F85-DED3-864F-90B7-394DF8323264}"/>
                </a:ext>
              </a:extLst>
            </p:cNvPr>
            <p:cNvSpPr/>
            <p:nvPr/>
          </p:nvSpPr>
          <p:spPr>
            <a:xfrm>
              <a:off x="8915400" y="4571510"/>
              <a:ext cx="17526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Prediction</a:t>
              </a:r>
            </a:p>
          </p:txBody>
        </p:sp>
        <p:sp>
          <p:nvSpPr>
            <p:cNvPr id="14" name="Rounded Rectangle 13">
              <a:extLst>
                <a:ext uri="{FF2B5EF4-FFF2-40B4-BE49-F238E27FC236}">
                  <a16:creationId xmlns:a16="http://schemas.microsoft.com/office/drawing/2014/main" id="{95C7D1CB-D41D-654D-A88D-E9B37BE29218}"/>
                </a:ext>
              </a:extLst>
            </p:cNvPr>
            <p:cNvSpPr/>
            <p:nvPr/>
          </p:nvSpPr>
          <p:spPr>
            <a:xfrm>
              <a:off x="6668910" y="4571510"/>
              <a:ext cx="17526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5" name="Right Arrow 14">
              <a:extLst>
                <a:ext uri="{FF2B5EF4-FFF2-40B4-BE49-F238E27FC236}">
                  <a16:creationId xmlns:a16="http://schemas.microsoft.com/office/drawing/2014/main" id="{F5E3FBB0-E88F-7142-B229-670C346DA97B}"/>
                </a:ext>
              </a:extLst>
            </p:cNvPr>
            <p:cNvSpPr/>
            <p:nvPr/>
          </p:nvSpPr>
          <p:spPr>
            <a:xfrm>
              <a:off x="5696695" y="487631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6" name="Right Arrow 15">
              <a:extLst>
                <a:ext uri="{FF2B5EF4-FFF2-40B4-BE49-F238E27FC236}">
                  <a16:creationId xmlns:a16="http://schemas.microsoft.com/office/drawing/2014/main" id="{2C8A21F7-6B97-7D42-8133-B14CF757C953}"/>
                </a:ext>
              </a:extLst>
            </p:cNvPr>
            <p:cNvSpPr/>
            <p:nvPr/>
          </p:nvSpPr>
          <p:spPr>
            <a:xfrm>
              <a:off x="8421510" y="4876310"/>
              <a:ext cx="4572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8" name="Can 17">
              <a:extLst>
                <a:ext uri="{FF2B5EF4-FFF2-40B4-BE49-F238E27FC236}">
                  <a16:creationId xmlns:a16="http://schemas.microsoft.com/office/drawing/2014/main" id="{14BA400E-5FF2-BC4A-8CFF-16519517E362}"/>
                </a:ext>
              </a:extLst>
            </p:cNvPr>
            <p:cNvSpPr/>
            <p:nvPr/>
          </p:nvSpPr>
          <p:spPr>
            <a:xfrm>
              <a:off x="5128187" y="4686303"/>
              <a:ext cx="533401" cy="59690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6EBA595B-9282-9340-BA96-6DCEA747241D}"/>
                </a:ext>
              </a:extLst>
            </p:cNvPr>
            <p:cNvSpPr txBox="1"/>
            <p:nvPr/>
          </p:nvSpPr>
          <p:spPr>
            <a:xfrm>
              <a:off x="8118890" y="4093935"/>
              <a:ext cx="373820" cy="523220"/>
            </a:xfrm>
            <a:prstGeom prst="rect">
              <a:avLst/>
            </a:prstGeom>
            <a:noFill/>
          </p:spPr>
          <p:txBody>
            <a:bodyPr wrap="none" rtlCol="0">
              <a:spAutoFit/>
            </a:bodyPr>
            <a:lstStyle/>
            <a:p>
              <a:r>
                <a:rPr lang="en-US" sz="2800" dirty="0"/>
                <a:t>h</a:t>
              </a:r>
            </a:p>
          </p:txBody>
        </p:sp>
        <p:sp>
          <p:nvSpPr>
            <p:cNvPr id="23" name="TextBox 13">
              <a:extLst>
                <a:ext uri="{FF2B5EF4-FFF2-40B4-BE49-F238E27FC236}">
                  <a16:creationId xmlns:a16="http://schemas.microsoft.com/office/drawing/2014/main" id="{B731029A-D468-8E47-A077-5DA8C35BB672}"/>
                </a:ext>
              </a:extLst>
            </p:cNvPr>
            <p:cNvSpPr txBox="1">
              <a:spLocks noChangeArrowheads="1"/>
            </p:cNvSpPr>
            <p:nvPr/>
          </p:nvSpPr>
          <p:spPr bwMode="auto">
            <a:xfrm>
              <a:off x="4392327" y="4186678"/>
              <a:ext cx="1896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Testing Data</a:t>
              </a:r>
            </a:p>
          </p:txBody>
        </p:sp>
      </p:grpSp>
      <p:sp>
        <p:nvSpPr>
          <p:cNvPr id="26" name="Slide Number Placeholder 25">
            <a:extLst>
              <a:ext uri="{FF2B5EF4-FFF2-40B4-BE49-F238E27FC236}">
                <a16:creationId xmlns:a16="http://schemas.microsoft.com/office/drawing/2014/main" id="{28A49851-46B6-BD4E-96D8-FF7A41BC0896}"/>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23736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5CB1-3B81-1346-96CE-C3DC20FF8FFD}"/>
              </a:ext>
            </a:extLst>
          </p:cNvPr>
          <p:cNvSpPr>
            <a:spLocks noGrp="1"/>
          </p:cNvSpPr>
          <p:nvPr>
            <p:ph type="title"/>
          </p:nvPr>
        </p:nvSpPr>
        <p:spPr/>
        <p:txBody>
          <a:bodyPr/>
          <a:lstStyle/>
          <a:p>
            <a:r>
              <a:rPr lang="en-US" dirty="0"/>
              <a:t>Step 2: Data Visualization</a:t>
            </a:r>
          </a:p>
        </p:txBody>
      </p:sp>
      <p:sp>
        <p:nvSpPr>
          <p:cNvPr id="3" name="Content Placeholder 2">
            <a:extLst>
              <a:ext uri="{FF2B5EF4-FFF2-40B4-BE49-F238E27FC236}">
                <a16:creationId xmlns:a16="http://schemas.microsoft.com/office/drawing/2014/main" id="{9F84D198-B2BA-4743-A15A-7A5661AB4BD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It is important to visualize some samples from the dataset. This allows us to verify the data as well as visually inspect the differences between different classes in the dataset.</a:t>
            </a:r>
          </a:p>
        </p:txBody>
      </p:sp>
      <p:sp>
        <p:nvSpPr>
          <p:cNvPr id="4" name="TextBox 3">
            <a:extLst>
              <a:ext uri="{FF2B5EF4-FFF2-40B4-BE49-F238E27FC236}">
                <a16:creationId xmlns:a16="http://schemas.microsoft.com/office/drawing/2014/main" id="{464AE356-4B7C-EF48-AFBA-D866ABC211D3}"/>
              </a:ext>
            </a:extLst>
          </p:cNvPr>
          <p:cNvSpPr txBox="1"/>
          <p:nvPr/>
        </p:nvSpPr>
        <p:spPr>
          <a:xfrm>
            <a:off x="960699" y="4201609"/>
            <a:ext cx="3084499" cy="1169551"/>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plt.imshow</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[0])</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plt.colorbar</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plt.grid</a:t>
            </a:r>
            <a:r>
              <a:rPr lang="en-US" sz="1400" dirty="0">
                <a:latin typeface="Menlo" panose="020B0609030804020204" pitchFamily="49" charset="0"/>
                <a:ea typeface="Menlo" panose="020B0609030804020204" pitchFamily="49" charset="0"/>
                <a:cs typeface="Menlo" panose="020B0609030804020204" pitchFamily="49" charset="0"/>
              </a:rPr>
              <a:t>(False)</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01398A53-3D63-8547-A3AE-5F76A154DE78}"/>
              </a:ext>
            </a:extLst>
          </p:cNvPr>
          <p:cNvPicPr>
            <a:picLocks noChangeAspect="1"/>
          </p:cNvPicPr>
          <p:nvPr/>
        </p:nvPicPr>
        <p:blipFill>
          <a:blip r:embed="rId2"/>
          <a:stretch>
            <a:fillRect/>
          </a:stretch>
        </p:blipFill>
        <p:spPr>
          <a:xfrm>
            <a:off x="7158942" y="3116334"/>
            <a:ext cx="3962400" cy="3340100"/>
          </a:xfrm>
          <a:prstGeom prst="rect">
            <a:avLst/>
          </a:prstGeom>
        </p:spPr>
      </p:pic>
      <p:sp>
        <p:nvSpPr>
          <p:cNvPr id="6" name="Slide Number Placeholder 5">
            <a:extLst>
              <a:ext uri="{FF2B5EF4-FFF2-40B4-BE49-F238E27FC236}">
                <a16:creationId xmlns:a16="http://schemas.microsoft.com/office/drawing/2014/main" id="{0068802E-1E69-2741-90C1-61F63BE1629B}"/>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181437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806E-801B-3746-9627-1632CE631A3E}"/>
              </a:ext>
            </a:extLst>
          </p:cNvPr>
          <p:cNvSpPr>
            <a:spLocks noGrp="1"/>
          </p:cNvSpPr>
          <p:nvPr>
            <p:ph type="title"/>
          </p:nvPr>
        </p:nvSpPr>
        <p:spPr/>
        <p:txBody>
          <a:bodyPr/>
          <a:lstStyle/>
          <a:p>
            <a:r>
              <a:rPr lang="en-US" dirty="0"/>
              <a:t>Step 3: Design the Deep Learning Model</a:t>
            </a:r>
          </a:p>
        </p:txBody>
      </p:sp>
      <p:sp>
        <p:nvSpPr>
          <p:cNvPr id="4" name="TextBox 3">
            <a:extLst>
              <a:ext uri="{FF2B5EF4-FFF2-40B4-BE49-F238E27FC236}">
                <a16:creationId xmlns:a16="http://schemas.microsoft.com/office/drawing/2014/main" id="{004ADD15-A4DD-814B-8641-B0F194142F3B}"/>
              </a:ext>
            </a:extLst>
          </p:cNvPr>
          <p:cNvSpPr txBox="1"/>
          <p:nvPr/>
        </p:nvSpPr>
        <p:spPr>
          <a:xfrm>
            <a:off x="43110" y="1455515"/>
            <a:ext cx="7337265" cy="5047536"/>
          </a:xfrm>
          <a:prstGeom prst="rect">
            <a:avLst/>
          </a:prstGeom>
          <a:noFill/>
          <a:ln>
            <a:solidFill>
              <a:schemeClr val="accent2"/>
            </a:solidFill>
          </a:ln>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model = </a:t>
            </a:r>
            <a:r>
              <a:rPr lang="en-US" sz="1400" dirty="0" err="1">
                <a:latin typeface="Menlo" panose="020B0609030804020204" pitchFamily="49" charset="0"/>
                <a:ea typeface="Menlo" panose="020B0609030804020204" pitchFamily="49" charset="0"/>
                <a:cs typeface="Menlo" panose="020B0609030804020204" pitchFamily="49" charset="0"/>
              </a:rPr>
              <a:t>tf.keras.Sequential</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 Conv 2D, </a:t>
            </a:r>
            <a:r>
              <a:rPr lang="en-US" sz="14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tf.keras.layers.Conv2D(filters=64, </a:t>
            </a:r>
            <a:r>
              <a:rPr lang="en-US" sz="1400"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sz="1400"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=2</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input_shape</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=(28,28,1)),</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tf.keras.layers.AveragePooling2D(</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pool_size</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=2),</a:t>
            </a:r>
          </a:p>
          <a:p>
            <a:pPr lvl="1"/>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tf.keras.layers.Dropout</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highlight>
                  <a:srgbClr val="00FFFF"/>
                </a:highlight>
                <a:latin typeface="Menlo" panose="020B0609030804020204" pitchFamily="49" charset="0"/>
                <a:ea typeface="Menlo" panose="020B0609030804020204" pitchFamily="49" charset="0"/>
                <a:cs typeface="Menlo" panose="020B0609030804020204" pitchFamily="49" charset="0"/>
              </a:rPr>
              <a:t># Conv 2D, </a:t>
            </a:r>
            <a:r>
              <a:rPr lang="en-US" sz="1400" b="1" dirty="0" err="1">
                <a:highlight>
                  <a:srgbClr val="00FFFF"/>
                </a:highlight>
                <a:latin typeface="Menlo" panose="020B0609030804020204" pitchFamily="49" charset="0"/>
                <a:ea typeface="Menlo" panose="020B0609030804020204" pitchFamily="49" charset="0"/>
                <a:cs typeface="Menlo" panose="020B0609030804020204" pitchFamily="49" charset="0"/>
              </a:rPr>
              <a:t>MaxPool</a:t>
            </a:r>
            <a:r>
              <a:rPr lang="en-US" sz="1400" b="1" dirty="0">
                <a:highlight>
                  <a:srgbClr val="00FFFF"/>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tf.keras.layers.Conv2D(filters=32, </a:t>
            </a:r>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=2, </a:t>
            </a:r>
          </a:p>
          <a:p>
            <a:pPr lvl="1"/>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a:t>
            </a:r>
          </a:p>
          <a:p>
            <a:pPr lvl="1"/>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tf.keras.layers.MaxPooling2D(</a:t>
            </a:r>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=2),</a:t>
            </a:r>
          </a:p>
          <a:p>
            <a:pPr lvl="1"/>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tf.keras.layers.Dropout</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400" dirty="0" err="1">
                <a:highlight>
                  <a:srgbClr val="C0C0C0"/>
                </a:highlight>
                <a:latin typeface="Menlo" panose="020B0609030804020204" pitchFamily="49" charset="0"/>
                <a:ea typeface="Menlo" panose="020B0609030804020204" pitchFamily="49" charset="0"/>
                <a:cs typeface="Menlo" panose="020B0609030804020204" pitchFamily="49" charset="0"/>
              </a:rPr>
              <a:t>tf.keras.layers.Flatten</a:t>
            </a:r>
            <a:r>
              <a:rPr lang="en-US" sz="1400" dirty="0">
                <a:highlight>
                  <a:srgbClr val="C0C0C0"/>
                </a:highlight>
                <a:latin typeface="Menlo" panose="020B0609030804020204" pitchFamily="49" charset="0"/>
                <a:ea typeface="Menlo" panose="020B0609030804020204" pitchFamily="49" charset="0"/>
                <a:cs typeface="Menlo" panose="020B0609030804020204" pitchFamily="49" charset="0"/>
              </a:rPr>
              <a:t>(),</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tf.keras.layers.Dense</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(256, activation='</a:t>
            </a:r>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a:t>
            </a:r>
          </a:p>
          <a:p>
            <a:pPr lvl="1"/>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tf.keras.layers.Dropout</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(0.5),</a:t>
            </a:r>
          </a:p>
          <a:p>
            <a:pPr lvl="1"/>
            <a:r>
              <a:rPr lang="en-US" sz="1400" b="1" dirty="0">
                <a:highlight>
                  <a:srgbClr val="00FF00"/>
                </a:highlight>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tf.keras.layers.Dense</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(10, activation='</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softmax</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a:t>
            </a:r>
          </a:p>
          <a:p>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27" name="Rectangle 26">
            <a:extLst>
              <a:ext uri="{FF2B5EF4-FFF2-40B4-BE49-F238E27FC236}">
                <a16:creationId xmlns:a16="http://schemas.microsoft.com/office/drawing/2014/main" id="{92C651CE-EC4D-7F4B-BB5C-3A3A47996EF5}"/>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highlight>
                  <a:srgbClr val="FFFF00"/>
                </a:highlight>
              </a:rPr>
              <a:t>Hidden Layer</a:t>
            </a:r>
          </a:p>
        </p:txBody>
      </p:sp>
      <p:sp>
        <p:nvSpPr>
          <p:cNvPr id="28" name="Rectangle 27">
            <a:extLst>
              <a:ext uri="{FF2B5EF4-FFF2-40B4-BE49-F238E27FC236}">
                <a16:creationId xmlns:a16="http://schemas.microsoft.com/office/drawing/2014/main" id="{1C8FAAA2-CC11-A141-8D8E-A43C3DE70786}"/>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E661F6E-89F5-1244-BF4F-A68CF6D404D1}"/>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30" name="Straight Arrow Connector 29">
            <a:extLst>
              <a:ext uri="{FF2B5EF4-FFF2-40B4-BE49-F238E27FC236}">
                <a16:creationId xmlns:a16="http://schemas.microsoft.com/office/drawing/2014/main" id="{E20578BB-D6FE-024B-9187-F7D8D99749BD}"/>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4CFCFE0-3F59-5B4C-9E1A-0ABF8768C6AB}"/>
              </a:ext>
            </a:extLst>
          </p:cNvPr>
          <p:cNvCxnSpPr>
            <a:cxnSpLocks/>
            <a:endCxn id="27"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9224A2-B014-DE49-9D4D-0FE61B480931}"/>
              </a:ext>
            </a:extLst>
          </p:cNvPr>
          <p:cNvCxnSpPr>
            <a:cxnSpLocks/>
            <a:stCxn id="27" idx="3"/>
            <a:endCxn id="28"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A9F7BA-2477-1047-90C5-7C2578BF8883}"/>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35" name="TextBox 34">
            <a:extLst>
              <a:ext uri="{FF2B5EF4-FFF2-40B4-BE49-F238E27FC236}">
                <a16:creationId xmlns:a16="http://schemas.microsoft.com/office/drawing/2014/main" id="{4ECBA760-699C-264F-85E6-EC7D03C311D9}"/>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36" name="Group 35">
            <a:extLst>
              <a:ext uri="{FF2B5EF4-FFF2-40B4-BE49-F238E27FC236}">
                <a16:creationId xmlns:a16="http://schemas.microsoft.com/office/drawing/2014/main" id="{364670AC-B832-3745-8491-C798B2E5753B}"/>
              </a:ext>
            </a:extLst>
          </p:cNvPr>
          <p:cNvGrpSpPr/>
          <p:nvPr/>
        </p:nvGrpSpPr>
        <p:grpSpPr>
          <a:xfrm>
            <a:off x="6651472" y="3248736"/>
            <a:ext cx="1152693" cy="1169432"/>
            <a:chOff x="6806775" y="3306976"/>
            <a:chExt cx="1152693" cy="1169432"/>
          </a:xfrm>
        </p:grpSpPr>
        <p:pic>
          <p:nvPicPr>
            <p:cNvPr id="37" name="Picture 36">
              <a:extLst>
                <a:ext uri="{FF2B5EF4-FFF2-40B4-BE49-F238E27FC236}">
                  <a16:creationId xmlns:a16="http://schemas.microsoft.com/office/drawing/2014/main" id="{C8D7CA4B-5FD2-4A46-AA8B-E3E4190BE3DE}"/>
                </a:ext>
              </a:extLst>
            </p:cNvPr>
            <p:cNvPicPr>
              <a:picLocks noChangeAspect="1"/>
            </p:cNvPicPr>
            <p:nvPr/>
          </p:nvPicPr>
          <p:blipFill>
            <a:blip r:embed="rId2"/>
            <a:stretch>
              <a:fillRect/>
            </a:stretch>
          </p:blipFill>
          <p:spPr>
            <a:xfrm>
              <a:off x="7133968" y="3306976"/>
              <a:ext cx="825500" cy="800100"/>
            </a:xfrm>
            <a:prstGeom prst="rect">
              <a:avLst/>
            </a:prstGeom>
          </p:spPr>
        </p:pic>
        <p:sp>
          <p:nvSpPr>
            <p:cNvPr id="38" name="TextBox 37">
              <a:extLst>
                <a:ext uri="{FF2B5EF4-FFF2-40B4-BE49-F238E27FC236}">
                  <a16:creationId xmlns:a16="http://schemas.microsoft.com/office/drawing/2014/main" id="{248BC208-4DCC-A445-8BF6-875CBC2E34B7}"/>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39" name="TextBox 38">
              <a:extLst>
                <a:ext uri="{FF2B5EF4-FFF2-40B4-BE49-F238E27FC236}">
                  <a16:creationId xmlns:a16="http://schemas.microsoft.com/office/drawing/2014/main" id="{91623C2B-CC0F-CE42-BDFB-D60E449A8FE8}"/>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40" name="TextBox 39">
            <a:extLst>
              <a:ext uri="{FF2B5EF4-FFF2-40B4-BE49-F238E27FC236}">
                <a16:creationId xmlns:a16="http://schemas.microsoft.com/office/drawing/2014/main" id="{A93D9D6D-8DAE-394C-A0D6-F3CA13DACD2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45" name="Slide Number Placeholder 44">
            <a:extLst>
              <a:ext uri="{FF2B5EF4-FFF2-40B4-BE49-F238E27FC236}">
                <a16:creationId xmlns:a16="http://schemas.microsoft.com/office/drawing/2014/main" id="{447A3B95-A3D8-A149-9074-EF8905AAF2BF}"/>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48" name="Rectangle 47">
            <a:extLst>
              <a:ext uri="{FF2B5EF4-FFF2-40B4-BE49-F238E27FC236}">
                <a16:creationId xmlns:a16="http://schemas.microsoft.com/office/drawing/2014/main" id="{0327C501-719D-3144-B387-477E27543D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 </a:t>
            </a:r>
            <a:r>
              <a:rPr lang="en-US" sz="1400" dirty="0">
                <a:solidFill>
                  <a:schemeClr val="tx1"/>
                </a:solidFill>
                <a:highlight>
                  <a:srgbClr val="FFFF00"/>
                </a:highlight>
              </a:rPr>
              <a:t>(edges, contrast)</a:t>
            </a:r>
            <a:endParaRPr lang="en-US" dirty="0">
              <a:solidFill>
                <a:schemeClr val="tx1"/>
              </a:solidFill>
              <a:highlight>
                <a:srgbClr val="FFFF00"/>
              </a:highlight>
            </a:endParaRPr>
          </a:p>
        </p:txBody>
      </p:sp>
      <p:sp>
        <p:nvSpPr>
          <p:cNvPr id="49" name="Rectangle 48">
            <a:extLst>
              <a:ext uri="{FF2B5EF4-FFF2-40B4-BE49-F238E27FC236}">
                <a16:creationId xmlns:a16="http://schemas.microsoft.com/office/drawing/2014/main" id="{FD444A76-5475-B749-B284-D2D5671E59C2}"/>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0" name="Straight Arrow Connector 49">
            <a:extLst>
              <a:ext uri="{FF2B5EF4-FFF2-40B4-BE49-F238E27FC236}">
                <a16:creationId xmlns:a16="http://schemas.microsoft.com/office/drawing/2014/main" id="{2DFCEF2E-D360-DB46-8EA8-60752F1B95B8}"/>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DBE9468-492B-454C-89DF-BBEDE84DC2E4}"/>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 (</a:t>
            </a:r>
            <a:r>
              <a:rPr lang="en-US" dirty="0">
                <a:solidFill>
                  <a:schemeClr val="tx1"/>
                </a:solidFill>
                <a:highlight>
                  <a:srgbClr val="FFFF00"/>
                </a:highlight>
              </a:rPr>
              <a:t>objects</a:t>
            </a:r>
            <a:r>
              <a:rPr lang="en-US" dirty="0">
                <a:solidFill>
                  <a:schemeClr val="tx1"/>
                </a:solidFill>
              </a:rPr>
              <a:t>)</a:t>
            </a:r>
          </a:p>
        </p:txBody>
      </p:sp>
      <p:sp>
        <p:nvSpPr>
          <p:cNvPr id="52" name="Rectangle 51">
            <a:extLst>
              <a:ext uri="{FF2B5EF4-FFF2-40B4-BE49-F238E27FC236}">
                <a16:creationId xmlns:a16="http://schemas.microsoft.com/office/drawing/2014/main" id="{06534209-695A-E949-AB34-B8B202FA4FFB}"/>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
        <p:nvSpPr>
          <p:cNvPr id="3" name="TextBox 2">
            <a:extLst>
              <a:ext uri="{FF2B5EF4-FFF2-40B4-BE49-F238E27FC236}">
                <a16:creationId xmlns:a16="http://schemas.microsoft.com/office/drawing/2014/main" id="{8CE2070A-EA5A-FB49-B1EA-22D00CDA9782}"/>
              </a:ext>
            </a:extLst>
          </p:cNvPr>
          <p:cNvSpPr txBox="1"/>
          <p:nvPr/>
        </p:nvSpPr>
        <p:spPr>
          <a:xfrm>
            <a:off x="8052157" y="1793401"/>
            <a:ext cx="1890710" cy="369332"/>
          </a:xfrm>
          <a:prstGeom prst="rect">
            <a:avLst/>
          </a:prstGeom>
          <a:noFill/>
        </p:spPr>
        <p:txBody>
          <a:bodyPr wrap="none" rtlCol="0">
            <a:spAutoFit/>
          </a:bodyPr>
          <a:lstStyle/>
          <a:p>
            <a:r>
              <a:rPr lang="en-US" dirty="0">
                <a:solidFill>
                  <a:srgbClr val="FF0000"/>
                </a:solidFill>
              </a:rPr>
              <a:t>Feature Extractors</a:t>
            </a:r>
          </a:p>
        </p:txBody>
      </p:sp>
      <p:sp>
        <p:nvSpPr>
          <p:cNvPr id="5" name="TextBox 4">
            <a:extLst>
              <a:ext uri="{FF2B5EF4-FFF2-40B4-BE49-F238E27FC236}">
                <a16:creationId xmlns:a16="http://schemas.microsoft.com/office/drawing/2014/main" id="{2069E21E-E186-B741-9FAC-F234BF887901}"/>
              </a:ext>
            </a:extLst>
          </p:cNvPr>
          <p:cNvSpPr txBox="1"/>
          <p:nvPr/>
        </p:nvSpPr>
        <p:spPr>
          <a:xfrm>
            <a:off x="8389636" y="5722022"/>
            <a:ext cx="2285819" cy="369332"/>
          </a:xfrm>
          <a:prstGeom prst="rect">
            <a:avLst/>
          </a:prstGeom>
          <a:noFill/>
        </p:spPr>
        <p:txBody>
          <a:bodyPr wrap="none" rtlCol="0">
            <a:spAutoFit/>
          </a:bodyPr>
          <a:lstStyle/>
          <a:p>
            <a:r>
              <a:rPr lang="en-US" dirty="0"/>
              <a:t>Mid-level or high-level</a:t>
            </a:r>
          </a:p>
        </p:txBody>
      </p:sp>
      <p:sp>
        <p:nvSpPr>
          <p:cNvPr id="25" name="TextBox 24">
            <a:extLst>
              <a:ext uri="{FF2B5EF4-FFF2-40B4-BE49-F238E27FC236}">
                <a16:creationId xmlns:a16="http://schemas.microsoft.com/office/drawing/2014/main" id="{B4B8EB9F-8E81-A841-AB3D-E8882E59918F}"/>
              </a:ext>
            </a:extLst>
          </p:cNvPr>
          <p:cNvSpPr txBox="1"/>
          <p:nvPr/>
        </p:nvSpPr>
        <p:spPr>
          <a:xfrm>
            <a:off x="7862746" y="5069768"/>
            <a:ext cx="1071575" cy="369332"/>
          </a:xfrm>
          <a:prstGeom prst="rect">
            <a:avLst/>
          </a:prstGeom>
          <a:noFill/>
        </p:spPr>
        <p:txBody>
          <a:bodyPr wrap="none" rtlCol="0">
            <a:spAutoFit/>
          </a:bodyPr>
          <a:lstStyle/>
          <a:p>
            <a:r>
              <a:rPr lang="en-US" dirty="0"/>
              <a:t>Low-level</a:t>
            </a:r>
          </a:p>
        </p:txBody>
      </p:sp>
      <p:sp>
        <p:nvSpPr>
          <p:cNvPr id="6" name="TextBox 5">
            <a:extLst>
              <a:ext uri="{FF2B5EF4-FFF2-40B4-BE49-F238E27FC236}">
                <a16:creationId xmlns:a16="http://schemas.microsoft.com/office/drawing/2014/main" id="{E64879A0-8825-AA43-A5CE-DD2C037EA050}"/>
              </a:ext>
            </a:extLst>
          </p:cNvPr>
          <p:cNvSpPr txBox="1"/>
          <p:nvPr/>
        </p:nvSpPr>
        <p:spPr>
          <a:xfrm>
            <a:off x="8997512" y="77746"/>
            <a:ext cx="3189463" cy="369332"/>
          </a:xfrm>
          <a:prstGeom prst="rect">
            <a:avLst/>
          </a:prstGeom>
          <a:noFill/>
        </p:spPr>
        <p:txBody>
          <a:bodyPr wrap="none" rtlCol="0">
            <a:spAutoFit/>
          </a:bodyPr>
          <a:lstStyle/>
          <a:p>
            <a:r>
              <a:rPr lang="en-US" dirty="0">
                <a:highlight>
                  <a:srgbClr val="FFFF00"/>
                </a:highlight>
              </a:rPr>
              <a:t>Deep Learning Super Resolution</a:t>
            </a:r>
          </a:p>
        </p:txBody>
      </p:sp>
    </p:spTree>
    <p:extLst>
      <p:ext uri="{BB962C8B-B14F-4D97-AF65-F5344CB8AC3E}">
        <p14:creationId xmlns:p14="http://schemas.microsoft.com/office/powerpoint/2010/main" val="22488278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1556</TotalTime>
  <Words>2092</Words>
  <Application>Microsoft Macintosh PowerPoint</Application>
  <PresentationFormat>Widescreen</PresentationFormat>
  <Paragraphs>315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Menlo</vt:lpstr>
      <vt:lpstr>office theme</vt:lpstr>
      <vt:lpstr>Introduction to Convolutional Neural Networks with Tensorflow</vt:lpstr>
      <vt:lpstr>PowerPoint Presentation</vt:lpstr>
      <vt:lpstr>The machine learning framework</vt:lpstr>
      <vt:lpstr>Deep Learning Pipeline</vt:lpstr>
      <vt:lpstr>Agenda</vt:lpstr>
      <vt:lpstr>Step 1: Load and Preprocess the Data</vt:lpstr>
      <vt:lpstr>Step 1, Task 2: Training and Testing Data Splits for Generalization of the Model</vt:lpstr>
      <vt:lpstr>Step 2: Data Visualization</vt:lpstr>
      <vt:lpstr>Step 3: Design the Deep Learning Model</vt:lpstr>
      <vt:lpstr>PowerPoint Presentation</vt:lpstr>
      <vt:lpstr>PowerPoint Presentation</vt:lpstr>
      <vt:lpstr>PowerPoint Presentation</vt:lpstr>
      <vt:lpstr>Pooling</vt:lpstr>
      <vt:lpstr>PowerPoint Presentation</vt:lpstr>
      <vt:lpstr>PowerPoint Presentation</vt:lpstr>
      <vt:lpstr>Step 4: Train the Deep Learning Model</vt:lpstr>
      <vt:lpstr>Step 5: Evaluate the Model</vt:lpstr>
      <vt:lpstr>New Model Architectures (Steps 3,4 &amp; 5)</vt:lpstr>
      <vt:lpstr>Terminology</vt:lpstr>
      <vt:lpstr>Details on Convolution Convolution Operation for Images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Arun Das</cp:lastModifiedBy>
  <cp:revision>10</cp:revision>
  <dcterms:created xsi:type="dcterms:W3CDTF">2021-10-19T21:34:52Z</dcterms:created>
  <dcterms:modified xsi:type="dcterms:W3CDTF">2021-10-27T20:00:58Z</dcterms:modified>
</cp:coreProperties>
</file>